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2" r:id="rId1"/>
  </p:sldMasterIdLst>
  <p:notesMasterIdLst>
    <p:notesMasterId r:id="rId27"/>
  </p:notesMasterIdLst>
  <p:handoutMasterIdLst>
    <p:handoutMasterId r:id="rId28"/>
  </p:handoutMasterIdLst>
  <p:sldIdLst>
    <p:sldId id="301" r:id="rId2"/>
    <p:sldId id="282" r:id="rId3"/>
    <p:sldId id="283" r:id="rId4"/>
    <p:sldId id="302" r:id="rId5"/>
    <p:sldId id="284" r:id="rId6"/>
    <p:sldId id="286" r:id="rId7"/>
    <p:sldId id="303" r:id="rId8"/>
    <p:sldId id="300" r:id="rId9"/>
    <p:sldId id="285" r:id="rId10"/>
    <p:sldId id="304" r:id="rId11"/>
    <p:sldId id="287" r:id="rId12"/>
    <p:sldId id="288" r:id="rId13"/>
    <p:sldId id="305" r:id="rId14"/>
    <p:sldId id="289" r:id="rId15"/>
    <p:sldId id="290" r:id="rId16"/>
    <p:sldId id="291" r:id="rId17"/>
    <p:sldId id="292" r:id="rId18"/>
    <p:sldId id="293" r:id="rId19"/>
    <p:sldId id="294" r:id="rId20"/>
    <p:sldId id="295" r:id="rId21"/>
    <p:sldId id="296" r:id="rId22"/>
    <p:sldId id="297" r:id="rId23"/>
    <p:sldId id="298" r:id="rId24"/>
    <p:sldId id="306" r:id="rId25"/>
    <p:sldId id="299" r:id="rId26"/>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Arial" charset="0"/>
        <a:ea typeface="+mn-ea"/>
        <a:cs typeface="+mn-cs"/>
      </a:defRPr>
    </a:lvl1pPr>
    <a:lvl2pPr marL="457200" algn="ctr" rtl="0" eaLnBrk="0" fontAlgn="base" hangingPunct="0">
      <a:spcBef>
        <a:spcPct val="0"/>
      </a:spcBef>
      <a:spcAft>
        <a:spcPct val="0"/>
      </a:spcAft>
      <a:defRPr sz="2400" kern="1200">
        <a:solidFill>
          <a:schemeClr val="tx1"/>
        </a:solidFill>
        <a:latin typeface="Arial" charset="0"/>
        <a:ea typeface="+mn-ea"/>
        <a:cs typeface="+mn-cs"/>
      </a:defRPr>
    </a:lvl2pPr>
    <a:lvl3pPr marL="914400" algn="ctr" rtl="0" eaLnBrk="0" fontAlgn="base" hangingPunct="0">
      <a:spcBef>
        <a:spcPct val="0"/>
      </a:spcBef>
      <a:spcAft>
        <a:spcPct val="0"/>
      </a:spcAft>
      <a:defRPr sz="2400" kern="1200">
        <a:solidFill>
          <a:schemeClr val="tx1"/>
        </a:solidFill>
        <a:latin typeface="Arial" charset="0"/>
        <a:ea typeface="+mn-ea"/>
        <a:cs typeface="+mn-cs"/>
      </a:defRPr>
    </a:lvl3pPr>
    <a:lvl4pPr marL="1371600" algn="ctr" rtl="0" eaLnBrk="0" fontAlgn="base" hangingPunct="0">
      <a:spcBef>
        <a:spcPct val="0"/>
      </a:spcBef>
      <a:spcAft>
        <a:spcPct val="0"/>
      </a:spcAft>
      <a:defRPr sz="2400" kern="1200">
        <a:solidFill>
          <a:schemeClr val="tx1"/>
        </a:solidFill>
        <a:latin typeface="Arial" charset="0"/>
        <a:ea typeface="+mn-ea"/>
        <a:cs typeface="+mn-cs"/>
      </a:defRPr>
    </a:lvl4pPr>
    <a:lvl5pPr marL="1828800" algn="ctr"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B2B2B2"/>
    <a:srgbClr val="CC0000"/>
    <a:srgbClr val="0066CC"/>
    <a:srgbClr val="33CCCC"/>
    <a:srgbClr val="0099CC"/>
    <a:srgbClr val="009999"/>
    <a:srgbClr val="00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366" y="6"/>
      </p:cViewPr>
      <p:guideLst>
        <p:guide orient="horz" pos="2784"/>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904" y="-10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a:defRPr sz="1200">
                <a:latin typeface="Times New Roman" charset="0"/>
              </a:defRPr>
            </a:lvl1pPr>
          </a:lstStyle>
          <a:p>
            <a:endParaRPr lang="en-US" altLang="en-US"/>
          </a:p>
        </p:txBody>
      </p:sp>
      <p:sp>
        <p:nvSpPr>
          <p:cNvPr id="409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a:defRPr sz="1200">
                <a:latin typeface="Times New Roman" charset="0"/>
              </a:defRPr>
            </a:lvl1pPr>
          </a:lstStyle>
          <a:p>
            <a:endParaRPr lang="en-US" altLang="en-US"/>
          </a:p>
        </p:txBody>
      </p:sp>
      <p:sp>
        <p:nvSpPr>
          <p:cNvPr id="410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l">
              <a:defRPr sz="1200">
                <a:latin typeface="Times New Roman" charset="0"/>
              </a:defRPr>
            </a:lvl1pPr>
          </a:lstStyle>
          <a:p>
            <a:endParaRPr lang="en-US" altLang="en-US"/>
          </a:p>
        </p:txBody>
      </p:sp>
      <p:sp>
        <p:nvSpPr>
          <p:cNvPr id="410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a:defRPr sz="1200">
                <a:latin typeface="Times New Roman" charset="0"/>
              </a:defRPr>
            </a:lvl1pPr>
          </a:lstStyle>
          <a:p>
            <a:fld id="{8EF445DB-87FD-493F-AA97-0E6F894828A0}"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594"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l">
              <a:defRPr sz="1200">
                <a:latin typeface="Times New Roman" charset="0"/>
              </a:defRPr>
            </a:lvl1pPr>
          </a:lstStyle>
          <a:p>
            <a:endParaRPr lang="en-US" altLang="en-US"/>
          </a:p>
        </p:txBody>
      </p:sp>
      <p:sp>
        <p:nvSpPr>
          <p:cNvPr id="110595" name="Rectangle 3075"/>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charset="0"/>
              </a:defRPr>
            </a:lvl1pPr>
          </a:lstStyle>
          <a:p>
            <a:endParaRPr lang="en-US" altLang="en-US"/>
          </a:p>
        </p:txBody>
      </p:sp>
      <p:sp>
        <p:nvSpPr>
          <p:cNvPr id="110596" name="Rectangle 3076"/>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10597" name="Rectangle 3077"/>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10598" name="Rectangle 3078"/>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l">
              <a:defRPr sz="1200">
                <a:latin typeface="Times New Roman" charset="0"/>
              </a:defRPr>
            </a:lvl1pPr>
          </a:lstStyle>
          <a:p>
            <a:endParaRPr lang="en-US" altLang="en-US"/>
          </a:p>
        </p:txBody>
      </p:sp>
      <p:sp>
        <p:nvSpPr>
          <p:cNvPr id="110599" name="Rectangle 3079"/>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fld id="{93AE461F-9B76-4A14-AD36-5CBD50289412}"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079"/>
          <p:cNvSpPr>
            <a:spLocks noGrp="1" noChangeArrowheads="1"/>
          </p:cNvSpPr>
          <p:nvPr>
            <p:ph type="sldNum" sz="quarter" idx="5"/>
          </p:nvPr>
        </p:nvSpPr>
        <p:spPr>
          <a:ln/>
        </p:spPr>
        <p:txBody>
          <a:bodyPr/>
          <a:lstStyle/>
          <a:p>
            <a:fld id="{AE924DCE-259A-4BA5-814A-53D35D72D2AB}" type="slidenum">
              <a:rPr lang="en-US" altLang="en-US"/>
              <a:pPr/>
              <a:t>3</a:t>
            </a:fld>
            <a:endParaRPr lang="en-US" altLang="en-US"/>
          </a:p>
        </p:txBody>
      </p:sp>
      <p:sp>
        <p:nvSpPr>
          <p:cNvPr id="185346" name="Rectangle 2"/>
          <p:cNvSpPr>
            <a:spLocks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079"/>
          <p:cNvSpPr>
            <a:spLocks noGrp="1" noChangeArrowheads="1"/>
          </p:cNvSpPr>
          <p:nvPr>
            <p:ph type="sldNum" sz="quarter" idx="5"/>
          </p:nvPr>
        </p:nvSpPr>
        <p:spPr>
          <a:ln/>
        </p:spPr>
        <p:txBody>
          <a:bodyPr/>
          <a:lstStyle/>
          <a:p>
            <a:fld id="{5B718771-488F-4C02-AB81-8C0AF338E6BE}" type="slidenum">
              <a:rPr lang="en-US" altLang="en-US"/>
              <a:pPr/>
              <a:t>21</a:t>
            </a:fld>
            <a:endParaRPr lang="en-US" altLang="en-US"/>
          </a:p>
        </p:txBody>
      </p:sp>
      <p:sp>
        <p:nvSpPr>
          <p:cNvPr id="177154" name="Rectangle 2"/>
          <p:cNvSpPr>
            <a:spLocks noChangeArrowheads="1" noTextEdit="1"/>
          </p:cNvSpPr>
          <p:nvPr>
            <p:ph type="sldImg"/>
          </p:nvPr>
        </p:nvSpPr>
        <p:spPr>
          <a:ln/>
        </p:spPr>
      </p:sp>
      <p:sp>
        <p:nvSpPr>
          <p:cNvPr id="177155" name="Rectangle 3"/>
          <p:cNvSpPr>
            <a:spLocks noGrp="1" noChangeArrowheads="1"/>
          </p:cNvSpPr>
          <p:nvPr>
            <p:ph type="body" idx="1"/>
          </p:nvPr>
        </p:nvSpPr>
        <p:spPr/>
        <p:txBody>
          <a:bodyPr/>
          <a:lstStyle/>
          <a:p>
            <a:r>
              <a:rPr lang="en-US" altLang="en-US"/>
              <a:t>After staring at this image for about 3 minutes a red white and blue afterimage should be seen.  To do this the students must be led to stare at the fixation point in the green flag for 3 minutes without moving their eyes.  This is difficult to do but critical to the demo which is based upon the green flag falling on the same retinal location until fatigue of the cone pigments occurs.</a:t>
            </a:r>
          </a:p>
          <a:p>
            <a:endParaRPr lang="en-US" altLang="en-US"/>
          </a:p>
          <a:p>
            <a:r>
              <a:rPr lang="en-US" altLang="en-US"/>
              <a:t>After the adaptation period have the students refixate on the white screen.  They should see a red white &amp; blue flag.</a:t>
            </a:r>
          </a:p>
          <a:p>
            <a:endParaRPr lang="en-US" altLang="en-US"/>
          </a:p>
          <a:p>
            <a:r>
              <a:rPr lang="en-US" altLang="en-US"/>
              <a:t>Ask them how this can be explained from the viewpoint of trichromatic theory.</a:t>
            </a:r>
          </a:p>
          <a:p>
            <a:r>
              <a:rPr lang="en-US" altLang="en-US"/>
              <a:t>It cannot and requires an opponent process theory.  Yet trichromaticity is an accepted theory of the retina.  Therefore this kind of afterimage must reflect properties of post-retinalstructures, and in fact the opponent processes illustrated by this demo arise in the ganglion cells that form the head of the ooptic nerve.</a:t>
            </a:r>
          </a:p>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183298" name="Rectangle 2"/>
          <p:cNvSpPr>
            <a:spLocks noGrp="1" noChangeArrowheads="1"/>
          </p:cNvSpPr>
          <p:nvPr>
            <p:ph type="ctrTitle" sz="quarter"/>
          </p:nvPr>
        </p:nvSpPr>
        <p:spPr>
          <a:xfrm>
            <a:off x="914400" y="685800"/>
            <a:ext cx="7721600" cy="1143000"/>
          </a:xfrm>
        </p:spPr>
        <p:txBody>
          <a:bodyPr/>
          <a:lstStyle>
            <a:lvl1pPr>
              <a:defRPr/>
            </a:lvl1pPr>
          </a:lstStyle>
          <a:p>
            <a:r>
              <a:rPr lang="en-US" altLang="en-US"/>
              <a:t>Click to edit Master title style</a:t>
            </a:r>
          </a:p>
        </p:txBody>
      </p:sp>
      <p:sp>
        <p:nvSpPr>
          <p:cNvPr id="183299" name="Rectangle 3"/>
          <p:cNvSpPr>
            <a:spLocks noGrp="1" noChangeArrowheads="1"/>
          </p:cNvSpPr>
          <p:nvPr>
            <p:ph type="subTitle" sz="quarter" idx="1"/>
          </p:nvPr>
        </p:nvSpPr>
        <p:spPr>
          <a:xfrm>
            <a:off x="2133600" y="3886200"/>
            <a:ext cx="6400800" cy="1771650"/>
          </a:xfrm>
        </p:spPr>
        <p:txBody>
          <a:bodyPr/>
          <a:lstStyle>
            <a:lvl1pPr marL="0" indent="0" algn="ctr">
              <a:buFont typeface="Monotype Sorts" pitchFamily="2" charset="2"/>
              <a:buNone/>
              <a:defRPr/>
            </a:lvl1pPr>
          </a:lstStyle>
          <a:p>
            <a:r>
              <a:rPr lang="en-US" altLang="en-US"/>
              <a:t>Click to edit Master subtitle style</a:t>
            </a:r>
          </a:p>
        </p:txBody>
      </p:sp>
      <p:sp>
        <p:nvSpPr>
          <p:cNvPr id="183300" name="Rectangle 4"/>
          <p:cNvSpPr>
            <a:spLocks noGrp="1" noChangeArrowheads="1"/>
          </p:cNvSpPr>
          <p:nvPr>
            <p:ph type="dt" sz="quarter" idx="2"/>
          </p:nvPr>
        </p:nvSpPr>
        <p:spPr bwMode="auto">
          <a:xfrm>
            <a:off x="711200" y="6229350"/>
            <a:ext cx="1930400" cy="514350"/>
          </a:xfrm>
          <a:prstGeom prst="rect">
            <a:avLst/>
          </a:prstGeom>
          <a:noFill/>
          <a:ln>
            <a:miter lim="800000"/>
            <a:headEnd/>
            <a:tailEnd/>
          </a:ln>
        </p:spPr>
        <p:txBody>
          <a:bodyPr vert="horz" wrap="square" lIns="92075" tIns="46038" rIns="92075" bIns="46038" numCol="1" anchor="b" anchorCtr="0" compatLnSpc="1">
            <a:prstTxWarp prst="textNoShape">
              <a:avLst/>
            </a:prstTxWarp>
          </a:bodyPr>
          <a:lstStyle>
            <a:lvl1pPr algn="l">
              <a:spcBef>
                <a:spcPct val="50000"/>
              </a:spcBef>
              <a:defRPr sz="1400">
                <a:solidFill>
                  <a:srgbClr val="5E574E"/>
                </a:solidFill>
              </a:defRPr>
            </a:lvl1pPr>
          </a:lstStyle>
          <a:p>
            <a:endParaRPr lang="en-US" altLang="en-US"/>
          </a:p>
        </p:txBody>
      </p:sp>
      <p:sp>
        <p:nvSpPr>
          <p:cNvPr id="183301" name="Rectangle 5"/>
          <p:cNvSpPr>
            <a:spLocks noGrp="1" noChangeArrowheads="1"/>
          </p:cNvSpPr>
          <p:nvPr>
            <p:ph type="ftr" sz="quarter" idx="3"/>
          </p:nvPr>
        </p:nvSpPr>
        <p:spPr bwMode="auto">
          <a:xfrm>
            <a:off x="3149600" y="6229350"/>
            <a:ext cx="2844800" cy="514350"/>
          </a:xfrm>
          <a:prstGeom prst="rect">
            <a:avLst/>
          </a:prstGeom>
          <a:noFill/>
          <a:ln>
            <a:miter lim="800000"/>
            <a:headEnd/>
            <a:tailEnd/>
          </a:ln>
        </p:spPr>
        <p:txBody>
          <a:bodyPr vert="horz" wrap="square" lIns="92075" tIns="46038" rIns="92075" bIns="46038" numCol="1" anchor="b" anchorCtr="0" compatLnSpc="1">
            <a:prstTxWarp prst="textNoShape">
              <a:avLst/>
            </a:prstTxWarp>
          </a:bodyPr>
          <a:lstStyle>
            <a:lvl1pPr>
              <a:spcBef>
                <a:spcPct val="50000"/>
              </a:spcBef>
              <a:defRPr sz="1400">
                <a:solidFill>
                  <a:srgbClr val="5E574E"/>
                </a:solidFill>
              </a:defRPr>
            </a:lvl1pPr>
          </a:lstStyle>
          <a:p>
            <a:endParaRPr lang="en-US" altLang="en-US"/>
          </a:p>
        </p:txBody>
      </p:sp>
      <p:sp>
        <p:nvSpPr>
          <p:cNvPr id="183302" name="Rectangle 6"/>
          <p:cNvSpPr>
            <a:spLocks noGrp="1" noChangeArrowheads="1"/>
          </p:cNvSpPr>
          <p:nvPr>
            <p:ph type="sldNum" sz="quarter" idx="4"/>
          </p:nvPr>
        </p:nvSpPr>
        <p:spPr>
          <a:xfrm>
            <a:off x="6604000" y="6229350"/>
            <a:ext cx="1828800" cy="514350"/>
          </a:xfrm>
        </p:spPr>
        <p:txBody>
          <a:bodyPr/>
          <a:lstStyle>
            <a:lvl1pPr>
              <a:defRPr sz="1400"/>
            </a:lvl1pPr>
          </a:lstStyle>
          <a:p>
            <a:fld id="{75453C5A-F659-4CF2-A975-B2743B1D9A9C}" type="slidenum">
              <a:rPr lang="en-US" altLang="en-US"/>
              <a:pPr/>
              <a:t>‹#›</a:t>
            </a:fld>
            <a:endParaRPr lang="en-US" altLang="en-US"/>
          </a:p>
        </p:txBody>
      </p:sp>
      <p:pic>
        <p:nvPicPr>
          <p:cNvPr id="183303" name="Picture 7"/>
          <p:cNvPicPr>
            <a:picLocks noChangeArrowheads="1"/>
          </p:cNvPicPr>
          <p:nvPr/>
        </p:nvPicPr>
        <p:blipFill>
          <a:blip r:embed="rId2" cstate="print"/>
          <a:srcRect/>
          <a:stretch>
            <a:fillRect/>
          </a:stretch>
        </p:blipFill>
        <p:spPr bwMode="auto">
          <a:xfrm>
            <a:off x="914400" y="1828800"/>
            <a:ext cx="8242300" cy="396875"/>
          </a:xfrm>
          <a:prstGeom prst="rect">
            <a:avLst/>
          </a:prstGeom>
          <a:noFill/>
          <a:ln w="9525">
            <a:noFill/>
            <a:miter lim="800000"/>
            <a:headEnd/>
            <a:tailEnd/>
          </a:ln>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228600"/>
            <a:ext cx="2057400" cy="5829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06400" y="228600"/>
            <a:ext cx="60198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06400" y="228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885950"/>
            <a:ext cx="4013200" cy="4171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22800" y="1885950"/>
            <a:ext cx="4013200" cy="4171950"/>
          </a:xfrm>
        </p:spPr>
        <p:txBody>
          <a:bodyPr/>
          <a:lstStyle/>
          <a:p>
            <a:endParaRPr lang="en-US"/>
          </a:p>
        </p:txBody>
      </p:sp>
      <p:sp>
        <p:nvSpPr>
          <p:cNvPr id="5" name="Slide Number Placeholder 4"/>
          <p:cNvSpPr>
            <a:spLocks noGrp="1"/>
          </p:cNvSpPr>
          <p:nvPr>
            <p:ph type="sldNum" sz="quarter" idx="10"/>
          </p:nvPr>
        </p:nvSpPr>
        <p:spPr>
          <a:xfrm>
            <a:off x="6629400" y="6238875"/>
            <a:ext cx="1905000" cy="533400"/>
          </a:xfrm>
        </p:spPr>
        <p:txBody>
          <a:bodyPr/>
          <a:lstStyle>
            <a:lvl1pPr>
              <a:defRPr/>
            </a:lvl1pPr>
          </a:lstStyle>
          <a:p>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06400" y="228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885950"/>
            <a:ext cx="8178800" cy="4171950"/>
          </a:xfrm>
        </p:spPr>
        <p:txBody>
          <a:bodyPr/>
          <a:lstStyle/>
          <a:p>
            <a:endParaRPr lang="en-US"/>
          </a:p>
        </p:txBody>
      </p:sp>
      <p:sp>
        <p:nvSpPr>
          <p:cNvPr id="4" name="Slide Number Placeholder 3"/>
          <p:cNvSpPr>
            <a:spLocks noGrp="1"/>
          </p:cNvSpPr>
          <p:nvPr>
            <p:ph type="sldNum" sz="quarter" idx="10"/>
          </p:nvPr>
        </p:nvSpPr>
        <p:spPr>
          <a:xfrm>
            <a:off x="6629400" y="6238875"/>
            <a:ext cx="1905000" cy="533400"/>
          </a:xfrm>
        </p:spPr>
        <p:txBody>
          <a:bodyPr/>
          <a:lstStyle>
            <a:lvl1pPr>
              <a:defRPr/>
            </a:lvl1pPr>
          </a:lstStyle>
          <a:p>
            <a:endParaRPr lang="en-U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06400" y="228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885950"/>
            <a:ext cx="4013200" cy="4171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22800" y="1885950"/>
            <a:ext cx="4013200" cy="4171950"/>
          </a:xfrm>
        </p:spPr>
        <p:txBody>
          <a:bodyPr/>
          <a:lstStyle/>
          <a:p>
            <a:endParaRPr lang="en-US"/>
          </a:p>
        </p:txBody>
      </p:sp>
      <p:sp>
        <p:nvSpPr>
          <p:cNvPr id="5" name="Slide Number Placeholder 4"/>
          <p:cNvSpPr>
            <a:spLocks noGrp="1"/>
          </p:cNvSpPr>
          <p:nvPr>
            <p:ph type="sldNum" sz="quarter" idx="10"/>
          </p:nvPr>
        </p:nvSpPr>
        <p:spPr>
          <a:xfrm>
            <a:off x="6629400" y="6238875"/>
            <a:ext cx="1905000" cy="533400"/>
          </a:xfrm>
        </p:spPr>
        <p:txBody>
          <a:bodyPr/>
          <a:lstStyle>
            <a:lvl1pPr>
              <a:defRPr/>
            </a:lvl1pPr>
          </a:lstStyle>
          <a:p>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85950"/>
            <a:ext cx="4013200" cy="417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85950"/>
            <a:ext cx="4013200" cy="417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bwMode="auto">
          <a:xfrm>
            <a:off x="406400" y="228600"/>
            <a:ext cx="7772400" cy="1143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altLang="en-US" smtClean="0"/>
              <a:t>Click to edit Master title style</a:t>
            </a:r>
          </a:p>
        </p:txBody>
      </p:sp>
      <p:sp>
        <p:nvSpPr>
          <p:cNvPr id="182275" name="Rectangle 3"/>
          <p:cNvSpPr>
            <a:spLocks noGrp="1" noChangeArrowheads="1"/>
          </p:cNvSpPr>
          <p:nvPr>
            <p:ph type="body" idx="1"/>
          </p:nvPr>
        </p:nvSpPr>
        <p:spPr bwMode="auto">
          <a:xfrm>
            <a:off x="457200" y="1885950"/>
            <a:ext cx="8178800" cy="41719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82276" name="Rectangle 4"/>
          <p:cNvSpPr>
            <a:spLocks noGrp="1" noChangeArrowheads="1"/>
          </p:cNvSpPr>
          <p:nvPr>
            <p:ph type="sldNum" sz="quarter" idx="4"/>
          </p:nvPr>
        </p:nvSpPr>
        <p:spPr bwMode="auto">
          <a:xfrm>
            <a:off x="6629400" y="6238875"/>
            <a:ext cx="1905000" cy="5334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a:spcBef>
                <a:spcPct val="50000"/>
              </a:spcBef>
              <a:defRPr sz="1200">
                <a:solidFill>
                  <a:schemeClr val="tx2"/>
                </a:solidFill>
              </a:defRPr>
            </a:lvl1pPr>
          </a:lstStyle>
          <a:p>
            <a:endParaRPr lang="en-US" altLang="en-US"/>
          </a:p>
        </p:txBody>
      </p:sp>
      <p:pic>
        <p:nvPicPr>
          <p:cNvPr id="182277" name="Picture 5"/>
          <p:cNvPicPr>
            <a:picLocks noChangeArrowheads="1"/>
          </p:cNvPicPr>
          <p:nvPr/>
        </p:nvPicPr>
        <p:blipFill>
          <a:blip r:embed="rId16" cstate="print"/>
          <a:srcRect/>
          <a:stretch>
            <a:fillRect/>
          </a:stretch>
        </p:blipFill>
        <p:spPr bwMode="auto">
          <a:xfrm>
            <a:off x="533400" y="1371600"/>
            <a:ext cx="8242300" cy="396875"/>
          </a:xfrm>
          <a:prstGeom prst="rect">
            <a:avLst/>
          </a:prstGeom>
          <a:noFill/>
          <a:ln w="9525">
            <a:noFill/>
            <a:miter lim="800000"/>
            <a:headEnd/>
            <a:tailEnd/>
          </a:ln>
          <a:effectLst/>
        </p:spPr>
      </p:pic>
      <p:sp>
        <p:nvSpPr>
          <p:cNvPr id="182278" name="Rectangle 6"/>
          <p:cNvSpPr>
            <a:spLocks noChangeArrowheads="1"/>
          </p:cNvSpPr>
          <p:nvPr/>
        </p:nvSpPr>
        <p:spPr bwMode="auto">
          <a:xfrm>
            <a:off x="7456488" y="6394450"/>
            <a:ext cx="369887" cy="274638"/>
          </a:xfrm>
          <a:prstGeom prst="rect">
            <a:avLst/>
          </a:prstGeom>
          <a:noFill/>
          <a:ln w="12700">
            <a:noFill/>
            <a:miter lim="800000"/>
            <a:headEnd type="none" w="sm" len="sm"/>
            <a:tailEnd type="none" w="sm" len="sm"/>
          </a:ln>
          <a:effectLst/>
        </p:spPr>
        <p:txBody>
          <a:bodyPr>
            <a:spAutoFit/>
          </a:bodyPr>
          <a:lstStyle/>
          <a:p>
            <a:pPr algn="l"/>
            <a:fld id="{47D21D18-C47C-4C35-9AD2-ACCD7AC04E90}" type="slidenum">
              <a:rPr lang="en-US" altLang="en-US" sz="1200">
                <a:solidFill>
                  <a:schemeClr val="tx2"/>
                </a:solidFill>
              </a:rPr>
              <a:pPr algn="l"/>
              <a:t>‹#›</a:t>
            </a:fld>
            <a:endParaRPr lang="en-US" altLang="en-US" sz="1200">
              <a:solidFill>
                <a:schemeClr val="tx2"/>
              </a:solidFill>
            </a:endParaRPr>
          </a:p>
        </p:txBody>
      </p:sp>
    </p:spTree>
  </p:cSld>
  <p:clrMap bg1="dk2" tx1="lt1" bg2="dk1" tx2="lt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82275">
                                            <p:txEl>
                                              <p:pRg st="0" end="0"/>
                                            </p:txEl>
                                          </p:spTgt>
                                        </p:tgtEl>
                                        <p:attrNameLst>
                                          <p:attrName>style.visibility</p:attrName>
                                        </p:attrNameLst>
                                      </p:cBhvr>
                                      <p:to>
                                        <p:strVal val="visible"/>
                                      </p:to>
                                    </p:set>
                                  </p:childTnLst>
                                  <p:subTnLst>
                                    <p:animClr>
                                      <p:cBhvr override="childStyle">
                                        <p:cTn dur="1" fill="hold" display="0" masterRel="nextClick" afterEffect="1"/>
                                        <p:tgtEl>
                                          <p:spTgt spid="182275">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82275">
                                            <p:txEl>
                                              <p:pRg st="1" end="1"/>
                                            </p:txEl>
                                          </p:spTgt>
                                        </p:tgtEl>
                                        <p:attrNameLst>
                                          <p:attrName>style.visibility</p:attrName>
                                        </p:attrNameLst>
                                      </p:cBhvr>
                                      <p:to>
                                        <p:strVal val="visible"/>
                                      </p:to>
                                    </p:set>
                                  </p:childTnLst>
                                  <p:subTnLst>
                                    <p:animClr>
                                      <p:cBhvr override="childStyle">
                                        <p:cTn dur="1" fill="hold" display="0" masterRel="nextClick" afterEffect="1"/>
                                        <p:tgtEl>
                                          <p:spTgt spid="182275">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82275">
                                            <p:txEl>
                                              <p:pRg st="2" end="2"/>
                                            </p:txEl>
                                          </p:spTgt>
                                        </p:tgtEl>
                                        <p:attrNameLst>
                                          <p:attrName>style.visibility</p:attrName>
                                        </p:attrNameLst>
                                      </p:cBhvr>
                                      <p:to>
                                        <p:strVal val="visible"/>
                                      </p:to>
                                    </p:set>
                                  </p:childTnLst>
                                  <p:subTnLst>
                                    <p:animClr>
                                      <p:cBhvr override="childStyle">
                                        <p:cTn dur="1" fill="hold" display="0" masterRel="nextClick" afterEffect="1"/>
                                        <p:tgtEl>
                                          <p:spTgt spid="182275">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82275">
                                            <p:txEl>
                                              <p:pRg st="3" end="3"/>
                                            </p:txEl>
                                          </p:spTgt>
                                        </p:tgtEl>
                                        <p:attrNameLst>
                                          <p:attrName>style.visibility</p:attrName>
                                        </p:attrNameLst>
                                      </p:cBhvr>
                                      <p:to>
                                        <p:strVal val="visible"/>
                                      </p:to>
                                    </p:set>
                                  </p:childTnLst>
                                  <p:subTnLst>
                                    <p:animClr>
                                      <p:cBhvr override="childStyle">
                                        <p:cTn dur="1" fill="hold" display="0" masterRel="nextClick" afterEffect="1"/>
                                        <p:tgtEl>
                                          <p:spTgt spid="182275">
                                            <p:txEl>
                                              <p:pRg st="3" end="3"/>
                                            </p:txEl>
                                          </p:spTgt>
                                        </p:tgtEl>
                                        <p:attrNameLst>
                                          <p:attrName>ppt_c</p:attrName>
                                        </p:attrNameLst>
                                      </p:cBhvr>
                                      <p:to>
                                        <a:schemeClr val="tx2"/>
                                      </p:to>
                                    </p:animClr>
                                  </p:subTnLst>
                                </p:cTn>
                              </p:par>
                              <p:par>
                                <p:cTn id="19" presetID="1" presetClass="entr" presetSubtype="0" fill="hold" grpId="0" nodeType="withEffect">
                                  <p:stCondLst>
                                    <p:cond delay="0"/>
                                  </p:stCondLst>
                                  <p:childTnLst>
                                    <p:set>
                                      <p:cBhvr>
                                        <p:cTn id="20" dur="1" fill="hold">
                                          <p:stCondLst>
                                            <p:cond delay="499"/>
                                          </p:stCondLst>
                                        </p:cTn>
                                        <p:tgtEl>
                                          <p:spTgt spid="182275">
                                            <p:txEl>
                                              <p:pRg st="4" end="4"/>
                                            </p:txEl>
                                          </p:spTgt>
                                        </p:tgtEl>
                                        <p:attrNameLst>
                                          <p:attrName>style.visibility</p:attrName>
                                        </p:attrNameLst>
                                      </p:cBhvr>
                                      <p:to>
                                        <p:strVal val="visible"/>
                                      </p:to>
                                    </p:set>
                                  </p:childTnLst>
                                  <p:subTnLst>
                                    <p:animClr>
                                      <p:cBhvr override="childStyle">
                                        <p:cTn dur="1" fill="hold" display="0" masterRel="nextClick" afterEffect="1"/>
                                        <p:tgtEl>
                                          <p:spTgt spid="182275">
                                            <p:txEl>
                                              <p:pRg st="4" end="4"/>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build="p" bldLvl="4" autoUpdateAnimBg="0">
        <p:tmplLst>
          <p:tmpl lvl="1">
            <p:tnLst>
              <p:par>
                <p:cTn presetID="1" presetClass="entr" presetSubtype="0" fill="hold" nodeType="clickEffect">
                  <p:stCondLst>
                    <p:cond delay="0"/>
                  </p:stCondLst>
                  <p:childTnLst>
                    <p:set>
                      <p:cBhvr>
                        <p:cTn dur="1" fill="hold">
                          <p:stCondLst>
                            <p:cond delay="499"/>
                          </p:stCondLst>
                        </p:cTn>
                        <p:tgtEl>
                          <p:spTgt spid="182275"/>
                        </p:tgtEl>
                        <p:attrNameLst>
                          <p:attrName>style.visibility</p:attrName>
                        </p:attrNameLst>
                      </p:cBhvr>
                      <p:to>
                        <p:strVal val="visible"/>
                      </p:to>
                    </p:set>
                  </p:childTnLst>
                  <p:subTnLst>
                    <p:animClr>
                      <p:cBhvr override="childStyle">
                        <p:cTn dur="1" fill="hold" display="0" masterRel="nextClick" afterEffect="1"/>
                        <p:tgtEl>
                          <p:spTgt spid="182275"/>
                        </p:tgtEl>
                        <p:attrNameLst>
                          <p:attrName>ppt_c</p:attrName>
                        </p:attrNameLst>
                      </p:cBhvr>
                      <p:to>
                        <a:schemeClr val="tx2"/>
                      </p:to>
                    </p:animClr>
                  </p:subTnLst>
                </p:cTn>
              </p:par>
            </p:tnLst>
          </p:tmpl>
          <p:tmpl lvl="2">
            <p:tnLst>
              <p:par>
                <p:cTn presetID="1" presetClass="entr" presetSubtype="0" fill="hold" nodeType="clickEffect">
                  <p:stCondLst>
                    <p:cond delay="0"/>
                  </p:stCondLst>
                  <p:childTnLst>
                    <p:set>
                      <p:cBhvr>
                        <p:cTn dur="1" fill="hold">
                          <p:stCondLst>
                            <p:cond delay="499"/>
                          </p:stCondLst>
                        </p:cTn>
                        <p:tgtEl>
                          <p:spTgt spid="182275"/>
                        </p:tgtEl>
                        <p:attrNameLst>
                          <p:attrName>style.visibility</p:attrName>
                        </p:attrNameLst>
                      </p:cBhvr>
                      <p:to>
                        <p:strVal val="visible"/>
                      </p:to>
                    </p:set>
                  </p:childTnLst>
                  <p:subTnLst>
                    <p:animClr>
                      <p:cBhvr override="childStyle">
                        <p:cTn dur="1" fill="hold" display="0" masterRel="nextClick" afterEffect="1"/>
                        <p:tgtEl>
                          <p:spTgt spid="182275"/>
                        </p:tgtEl>
                        <p:attrNameLst>
                          <p:attrName>ppt_c</p:attrName>
                        </p:attrNameLst>
                      </p:cBhvr>
                      <p:to>
                        <a:schemeClr val="tx2"/>
                      </p:to>
                    </p:animClr>
                  </p:subTnLst>
                </p:cTn>
              </p:par>
            </p:tnLst>
          </p:tmpl>
          <p:tmpl lvl="3">
            <p:tnLst>
              <p:par>
                <p:cTn presetID="1" presetClass="entr" presetSubtype="0" fill="hold" nodeType="clickEffect">
                  <p:stCondLst>
                    <p:cond delay="0"/>
                  </p:stCondLst>
                  <p:childTnLst>
                    <p:set>
                      <p:cBhvr>
                        <p:cTn dur="1" fill="hold">
                          <p:stCondLst>
                            <p:cond delay="499"/>
                          </p:stCondLst>
                        </p:cTn>
                        <p:tgtEl>
                          <p:spTgt spid="182275"/>
                        </p:tgtEl>
                        <p:attrNameLst>
                          <p:attrName>style.visibility</p:attrName>
                        </p:attrNameLst>
                      </p:cBhvr>
                      <p:to>
                        <p:strVal val="visible"/>
                      </p:to>
                    </p:set>
                  </p:childTnLst>
                  <p:subTnLst>
                    <p:animClr>
                      <p:cBhvr override="childStyle">
                        <p:cTn dur="1" fill="hold" display="0" masterRel="nextClick" afterEffect="1"/>
                        <p:tgtEl>
                          <p:spTgt spid="182275"/>
                        </p:tgtEl>
                        <p:attrNameLst>
                          <p:attrName>ppt_c</p:attrName>
                        </p:attrNameLst>
                      </p:cBhvr>
                      <p:to>
                        <a:schemeClr val="tx2"/>
                      </p:to>
                    </p:animClr>
                  </p:subTnLst>
                </p:cTn>
              </p:par>
            </p:tnLst>
          </p:tmpl>
          <p:tmpl lvl="4">
            <p:tnLst>
              <p:par>
                <p:cTn presetID="1" presetClass="entr" presetSubtype="0" fill="hold" nodeType="clickEffect">
                  <p:stCondLst>
                    <p:cond delay="0"/>
                  </p:stCondLst>
                  <p:childTnLst>
                    <p:set>
                      <p:cBhvr>
                        <p:cTn dur="1" fill="hold">
                          <p:stCondLst>
                            <p:cond delay="499"/>
                          </p:stCondLst>
                        </p:cTn>
                        <p:tgtEl>
                          <p:spTgt spid="182275"/>
                        </p:tgtEl>
                        <p:attrNameLst>
                          <p:attrName>style.visibility</p:attrName>
                        </p:attrNameLst>
                      </p:cBhvr>
                      <p:to>
                        <p:strVal val="visible"/>
                      </p:to>
                    </p:set>
                  </p:childTnLst>
                  <p:subTnLst>
                    <p:animClr>
                      <p:cBhvr override="childStyle">
                        <p:cTn dur="1" fill="hold" display="0" masterRel="nextClick" afterEffect="1"/>
                        <p:tgtEl>
                          <p:spTgt spid="182275"/>
                        </p:tgtEl>
                        <p:attrNameLst>
                          <p:attrName>ppt_c</p:attrName>
                        </p:attrNameLst>
                      </p:cBhvr>
                      <p:to>
                        <a:schemeClr val="tx2"/>
                      </p:to>
                    </p:animClr>
                  </p:subTnLst>
                </p:cTn>
              </p:par>
            </p:tnLst>
          </p:tmpl>
          <p:tmpl lvl="5">
            <p:tnLst>
              <p:par>
                <p:cTn presetID="1" presetClass="entr" presetSubtype="0" fill="hold" nodeType="withEffect">
                  <p:stCondLst>
                    <p:cond delay="0"/>
                  </p:stCondLst>
                  <p:childTnLst>
                    <p:set>
                      <p:cBhvr>
                        <p:cTn dur="1" fill="hold">
                          <p:stCondLst>
                            <p:cond delay="499"/>
                          </p:stCondLst>
                        </p:cTn>
                        <p:tgtEl>
                          <p:spTgt spid="182275"/>
                        </p:tgtEl>
                        <p:attrNameLst>
                          <p:attrName>style.visibility</p:attrName>
                        </p:attrNameLst>
                      </p:cBhvr>
                      <p:to>
                        <p:strVal val="visible"/>
                      </p:to>
                    </p:set>
                  </p:childTnLst>
                  <p:subTnLst>
                    <p:animClr>
                      <p:cBhvr override="childStyle">
                        <p:cTn dur="1" fill="hold" display="0" masterRel="nextClick" afterEffect="1"/>
                        <p:tgtEl>
                          <p:spTgt spid="182275"/>
                        </p:tgtEl>
                        <p:attrNameLst>
                          <p:attrName>ppt_c</p:attrName>
                        </p:attrNameLst>
                      </p:cBhvr>
                      <p:to>
                        <a:schemeClr val="tx2"/>
                      </p:to>
                    </p:animClr>
                  </p:subTnLst>
                </p:cTn>
              </p:par>
            </p:tnLst>
          </p:tmpl>
        </p:tmplLst>
      </p:bldP>
    </p:bldLst>
  </p:timing>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Black" pitchFamily="34" charset="0"/>
        </a:defRPr>
      </a:lvl2pPr>
      <a:lvl3pPr algn="l" rtl="0" eaLnBrk="0" fontAlgn="base" hangingPunct="0">
        <a:spcBef>
          <a:spcPct val="0"/>
        </a:spcBef>
        <a:spcAft>
          <a:spcPct val="0"/>
        </a:spcAft>
        <a:defRPr sz="4000">
          <a:solidFill>
            <a:schemeClr val="tx2"/>
          </a:solidFill>
          <a:latin typeface="Arial Black" pitchFamily="34" charset="0"/>
        </a:defRPr>
      </a:lvl3pPr>
      <a:lvl4pPr algn="l" rtl="0" eaLnBrk="0" fontAlgn="base" hangingPunct="0">
        <a:spcBef>
          <a:spcPct val="0"/>
        </a:spcBef>
        <a:spcAft>
          <a:spcPct val="0"/>
        </a:spcAft>
        <a:defRPr sz="4000">
          <a:solidFill>
            <a:schemeClr val="tx2"/>
          </a:solidFill>
          <a:latin typeface="Arial Black" pitchFamily="34" charset="0"/>
        </a:defRPr>
      </a:lvl4pPr>
      <a:lvl5pPr algn="l" rtl="0" eaLnBrk="0" fontAlgn="base" hangingPunct="0">
        <a:spcBef>
          <a:spcPct val="0"/>
        </a:spcBef>
        <a:spcAft>
          <a:spcPct val="0"/>
        </a:spcAft>
        <a:defRPr sz="4000">
          <a:solidFill>
            <a:schemeClr val="tx2"/>
          </a:solidFill>
          <a:latin typeface="Arial Black" pitchFamily="34" charset="0"/>
        </a:defRPr>
      </a:lvl5pPr>
      <a:lvl6pPr marL="457200" algn="l" rtl="0" eaLnBrk="0" fontAlgn="base" hangingPunct="0">
        <a:spcBef>
          <a:spcPct val="0"/>
        </a:spcBef>
        <a:spcAft>
          <a:spcPct val="0"/>
        </a:spcAft>
        <a:defRPr sz="4000">
          <a:solidFill>
            <a:schemeClr val="tx2"/>
          </a:solidFill>
          <a:latin typeface="Arial Black" pitchFamily="34" charset="0"/>
        </a:defRPr>
      </a:lvl6pPr>
      <a:lvl7pPr marL="914400" algn="l" rtl="0" eaLnBrk="0" fontAlgn="base" hangingPunct="0">
        <a:spcBef>
          <a:spcPct val="0"/>
        </a:spcBef>
        <a:spcAft>
          <a:spcPct val="0"/>
        </a:spcAft>
        <a:defRPr sz="4000">
          <a:solidFill>
            <a:schemeClr val="tx2"/>
          </a:solidFill>
          <a:latin typeface="Arial Black" pitchFamily="34" charset="0"/>
        </a:defRPr>
      </a:lvl7pPr>
      <a:lvl8pPr marL="1371600" algn="l" rtl="0" eaLnBrk="0" fontAlgn="base" hangingPunct="0">
        <a:spcBef>
          <a:spcPct val="0"/>
        </a:spcBef>
        <a:spcAft>
          <a:spcPct val="0"/>
        </a:spcAft>
        <a:defRPr sz="4000">
          <a:solidFill>
            <a:schemeClr val="tx2"/>
          </a:solidFill>
          <a:latin typeface="Arial Black" pitchFamily="34" charset="0"/>
        </a:defRPr>
      </a:lvl8pPr>
      <a:lvl9pPr marL="1828800" algn="l" rtl="0" eaLnBrk="0" fontAlgn="base" hangingPunct="0">
        <a:spcBef>
          <a:spcPct val="0"/>
        </a:spcBef>
        <a:spcAft>
          <a:spcPct val="0"/>
        </a:spcAft>
        <a:defRPr sz="4000">
          <a:solidFill>
            <a:schemeClr val="tx2"/>
          </a:solidFill>
          <a:latin typeface="Arial Black" pitchFamily="34" charset="0"/>
        </a:defRPr>
      </a:lvl9pPr>
    </p:titleStyle>
    <p:bodyStyle>
      <a:lvl1pPr marL="342900" indent="-342900" algn="l" rtl="0" eaLnBrk="0" fontAlgn="base" hangingPunct="0">
        <a:spcBef>
          <a:spcPct val="20000"/>
        </a:spcBef>
        <a:spcAft>
          <a:spcPct val="0"/>
        </a:spcAft>
        <a:buClr>
          <a:schemeClr val="accent2"/>
        </a:buClr>
        <a:buFont typeface="Monotype Sorts" pitchFamily="2" charset="2"/>
        <a:buChar char="z"/>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Monotype Sorts" pitchFamily="2" charset="2"/>
        <a:buChar char="y"/>
        <a:defRPr sz="2400">
          <a:solidFill>
            <a:schemeClr val="tx1"/>
          </a:solidFill>
          <a:latin typeface="+mn-lt"/>
        </a:defRPr>
      </a:lvl2pPr>
      <a:lvl3pPr marL="1143000" indent="-228600" algn="l" rtl="0" eaLnBrk="0" fontAlgn="base" hangingPunct="0">
        <a:spcBef>
          <a:spcPct val="20000"/>
        </a:spcBef>
        <a:spcAft>
          <a:spcPct val="0"/>
        </a:spcAft>
        <a:buClr>
          <a:schemeClr val="accent2"/>
        </a:buClr>
        <a:buFont typeface="Monotype Sorts" pitchFamily="2" charset="2"/>
        <a:buChar char="x"/>
        <a:defRPr sz="20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a:solidFill>
            <a:schemeClr val="tx1"/>
          </a:solidFill>
          <a:latin typeface="+mn-lt"/>
        </a:defRPr>
      </a:lvl5pPr>
      <a:lvl6pPr marL="2514600" indent="-228600" algn="l" rtl="0" eaLnBrk="0" fontAlgn="base" hangingPunct="0">
        <a:spcBef>
          <a:spcPct val="20000"/>
        </a:spcBef>
        <a:spcAft>
          <a:spcPct val="0"/>
        </a:spcAft>
        <a:buClr>
          <a:schemeClr val="accent2"/>
        </a:buClr>
        <a:buChar char="–"/>
        <a:defRPr>
          <a:solidFill>
            <a:schemeClr val="tx1"/>
          </a:solidFill>
          <a:latin typeface="+mn-lt"/>
        </a:defRPr>
      </a:lvl6pPr>
      <a:lvl7pPr marL="2971800" indent="-228600" algn="l" rtl="0" eaLnBrk="0" fontAlgn="base" hangingPunct="0">
        <a:spcBef>
          <a:spcPct val="20000"/>
        </a:spcBef>
        <a:spcAft>
          <a:spcPct val="0"/>
        </a:spcAft>
        <a:buClr>
          <a:schemeClr val="accent2"/>
        </a:buClr>
        <a:buChar char="–"/>
        <a:defRPr>
          <a:solidFill>
            <a:schemeClr val="tx1"/>
          </a:solidFill>
          <a:latin typeface="+mn-lt"/>
        </a:defRPr>
      </a:lvl7pPr>
      <a:lvl8pPr marL="3429000" indent="-228600" algn="l" rtl="0" eaLnBrk="0" fontAlgn="base" hangingPunct="0">
        <a:spcBef>
          <a:spcPct val="20000"/>
        </a:spcBef>
        <a:spcAft>
          <a:spcPct val="0"/>
        </a:spcAft>
        <a:buClr>
          <a:schemeClr val="accent2"/>
        </a:buClr>
        <a:buChar char="–"/>
        <a:defRPr>
          <a:solidFill>
            <a:schemeClr val="tx1"/>
          </a:solidFill>
          <a:latin typeface="+mn-lt"/>
        </a:defRPr>
      </a:lvl8pPr>
      <a:lvl9pPr marL="3886200" indent="-228600" algn="l" rtl="0" eaLnBrk="0" fontAlgn="base" hangingPunct="0">
        <a:spcBef>
          <a:spcPct val="20000"/>
        </a:spcBef>
        <a:spcAft>
          <a:spcPct val="0"/>
        </a:spcAft>
        <a:buClr>
          <a:schemeClr val="accent2"/>
        </a:buClr>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14.x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4.xml"/><Relationship Id="rId1" Type="http://schemas.openxmlformats.org/officeDocument/2006/relationships/vmlDrawing" Target="../drawings/vmlDrawing2.vml"/><Relationship Id="rId4" Type="http://schemas.openxmlformats.org/officeDocument/2006/relationships/image" Target="../media/image14.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altLang="en-US"/>
              <a:t>The Major Senses</a:t>
            </a:r>
          </a:p>
        </p:txBody>
      </p:sp>
      <p:sp>
        <p:nvSpPr>
          <p:cNvPr id="178179" name="Rectangle 3"/>
          <p:cNvSpPr>
            <a:spLocks noGrp="1" noChangeArrowheads="1"/>
          </p:cNvSpPr>
          <p:nvPr>
            <p:ph type="body" idx="1"/>
          </p:nvPr>
        </p:nvSpPr>
        <p:spPr>
          <a:xfrm>
            <a:off x="609600" y="1676400"/>
            <a:ext cx="7924800" cy="4171950"/>
          </a:xfrm>
        </p:spPr>
        <p:txBody>
          <a:bodyPr/>
          <a:lstStyle/>
          <a:p>
            <a:r>
              <a:rPr lang="en-US" altLang="en-US"/>
              <a:t>There are 6 major senses</a:t>
            </a:r>
          </a:p>
          <a:p>
            <a:pPr lvl="1"/>
            <a:r>
              <a:rPr lang="en-US" altLang="en-US" sz="2000"/>
              <a:t>vision</a:t>
            </a:r>
          </a:p>
          <a:p>
            <a:pPr lvl="1"/>
            <a:r>
              <a:rPr lang="en-US" altLang="en-US" sz="2000"/>
              <a:t>hearing</a:t>
            </a:r>
          </a:p>
          <a:p>
            <a:pPr lvl="1"/>
            <a:r>
              <a:rPr lang="en-US" altLang="en-US" sz="2000"/>
              <a:t>touch</a:t>
            </a:r>
          </a:p>
          <a:p>
            <a:pPr lvl="1"/>
            <a:r>
              <a:rPr lang="en-US" altLang="en-US" sz="2000"/>
              <a:t>taste</a:t>
            </a:r>
          </a:p>
          <a:p>
            <a:pPr lvl="1"/>
            <a:r>
              <a:rPr lang="en-US" altLang="en-US" sz="2000"/>
              <a:t>pain</a:t>
            </a:r>
          </a:p>
          <a:p>
            <a:pPr lvl="1"/>
            <a:r>
              <a:rPr lang="en-US" altLang="en-US" sz="2000"/>
              <a:t>smell</a:t>
            </a:r>
            <a:endParaRPr lang="en-US" altLang="en-US"/>
          </a:p>
          <a:p>
            <a:r>
              <a:rPr lang="en-US" altLang="en-US"/>
              <a:t>The list can be extended with balance, joint senses and others</a:t>
            </a:r>
          </a:p>
          <a:p>
            <a:r>
              <a:rPr lang="en-US" altLang="en-US"/>
              <a:t>Vision has been studied most extensively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050"/>
          <p:cNvSpPr>
            <a:spLocks noGrp="1" noChangeArrowheads="1"/>
          </p:cNvSpPr>
          <p:nvPr>
            <p:ph type="title"/>
          </p:nvPr>
        </p:nvSpPr>
        <p:spPr>
          <a:xfrm>
            <a:off x="406400" y="381000"/>
            <a:ext cx="8128000" cy="1143000"/>
          </a:xfrm>
        </p:spPr>
        <p:txBody>
          <a:bodyPr/>
          <a:lstStyle/>
          <a:p>
            <a:r>
              <a:rPr lang="en-US" altLang="en-US"/>
              <a:t>Distribution of </a:t>
            </a:r>
            <a:br>
              <a:rPr lang="en-US" altLang="en-US"/>
            </a:br>
            <a:r>
              <a:rPr lang="en-US" altLang="en-US"/>
              <a:t>Rods and Cones</a:t>
            </a:r>
          </a:p>
        </p:txBody>
      </p:sp>
      <p:grpSp>
        <p:nvGrpSpPr>
          <p:cNvPr id="187503" name="Group 2159"/>
          <p:cNvGrpSpPr>
            <a:grpSpLocks/>
          </p:cNvGrpSpPr>
          <p:nvPr/>
        </p:nvGrpSpPr>
        <p:grpSpPr bwMode="auto">
          <a:xfrm>
            <a:off x="-23813" y="1676400"/>
            <a:ext cx="9351963" cy="5110163"/>
            <a:chOff x="-15" y="1056"/>
            <a:chExt cx="5891" cy="3219"/>
          </a:xfrm>
        </p:grpSpPr>
        <p:sp>
          <p:nvSpPr>
            <p:cNvPr id="187458" name="Text Box 2114"/>
            <p:cNvSpPr txBox="1">
              <a:spLocks noChangeArrowheads="1"/>
            </p:cNvSpPr>
            <p:nvPr/>
          </p:nvSpPr>
          <p:spPr bwMode="auto">
            <a:xfrm rot="-5400000">
              <a:off x="-705" y="3018"/>
              <a:ext cx="1679" cy="300"/>
            </a:xfrm>
            <a:prstGeom prst="rect">
              <a:avLst/>
            </a:prstGeom>
            <a:noFill/>
            <a:ln w="12700">
              <a:noFill/>
              <a:miter lim="800000"/>
              <a:headEnd type="none" w="sm" len="sm"/>
              <a:tailEnd type="none" w="sm" len="sm"/>
            </a:ln>
            <a:effectLst/>
          </p:spPr>
          <p:txBody>
            <a:bodyPr>
              <a:spAutoFit/>
            </a:bodyPr>
            <a:lstStyle/>
            <a:p>
              <a:pPr>
                <a:lnSpc>
                  <a:spcPct val="90000"/>
                </a:lnSpc>
              </a:pPr>
              <a:r>
                <a:rPr lang="en-US" altLang="en-US" sz="1400" b="1">
                  <a:solidFill>
                    <a:srgbClr val="FFFFFF"/>
                  </a:solidFill>
                </a:rPr>
                <a:t>Thousands of rods per </a:t>
              </a:r>
            </a:p>
            <a:p>
              <a:pPr>
                <a:lnSpc>
                  <a:spcPct val="90000"/>
                </a:lnSpc>
              </a:pPr>
              <a:r>
                <a:rPr lang="en-US" altLang="en-US" sz="1400" b="1">
                  <a:solidFill>
                    <a:srgbClr val="FFFFFF"/>
                  </a:solidFill>
                </a:rPr>
                <a:t>square millimeter</a:t>
              </a:r>
            </a:p>
          </p:txBody>
        </p:sp>
        <p:grpSp>
          <p:nvGrpSpPr>
            <p:cNvPr id="187496" name="Group 2152"/>
            <p:cNvGrpSpPr>
              <a:grpSpLocks/>
            </p:cNvGrpSpPr>
            <p:nvPr/>
          </p:nvGrpSpPr>
          <p:grpSpPr bwMode="auto">
            <a:xfrm>
              <a:off x="934" y="1056"/>
              <a:ext cx="2345" cy="1220"/>
              <a:chOff x="1583" y="1056"/>
              <a:chExt cx="2345" cy="1220"/>
            </a:xfrm>
          </p:grpSpPr>
          <p:pic>
            <p:nvPicPr>
              <p:cNvPr id="187399" name="Picture 2055" descr="sleepyface.pct                                                 00006F14&#10;Love Child                     B3E4B0F3:"/>
              <p:cNvPicPr>
                <a:picLocks noChangeAspect="1" noChangeArrowheads="1"/>
              </p:cNvPicPr>
              <p:nvPr/>
            </p:nvPicPr>
            <p:blipFill>
              <a:blip r:embed="rId3" cstate="print"/>
              <a:srcRect/>
              <a:stretch>
                <a:fillRect/>
              </a:stretch>
            </p:blipFill>
            <p:spPr bwMode="auto">
              <a:xfrm>
                <a:off x="1728" y="1056"/>
                <a:ext cx="2200" cy="1104"/>
              </a:xfrm>
              <a:prstGeom prst="rect">
                <a:avLst/>
              </a:prstGeom>
              <a:noFill/>
            </p:spPr>
          </p:pic>
          <p:sp>
            <p:nvSpPr>
              <p:cNvPr id="187442" name="Text Box 2098"/>
              <p:cNvSpPr txBox="1">
                <a:spLocks noChangeArrowheads="1"/>
              </p:cNvSpPr>
              <p:nvPr/>
            </p:nvSpPr>
            <p:spPr bwMode="auto">
              <a:xfrm>
                <a:off x="2666" y="1900"/>
                <a:ext cx="742"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Blind spot</a:t>
                </a:r>
              </a:p>
            </p:txBody>
          </p:sp>
          <p:sp>
            <p:nvSpPr>
              <p:cNvPr id="187440" name="Line 2096"/>
              <p:cNvSpPr>
                <a:spLocks noChangeShapeType="1"/>
              </p:cNvSpPr>
              <p:nvPr/>
            </p:nvSpPr>
            <p:spPr bwMode="auto">
              <a:xfrm flipV="1">
                <a:off x="2031" y="2048"/>
                <a:ext cx="264" cy="96"/>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87441" name="Line 2097"/>
              <p:cNvSpPr>
                <a:spLocks noChangeShapeType="1"/>
              </p:cNvSpPr>
              <p:nvPr/>
            </p:nvSpPr>
            <p:spPr bwMode="auto">
              <a:xfrm flipV="1">
                <a:off x="2376" y="2008"/>
                <a:ext cx="328" cy="0"/>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87443" name="Text Box 2099"/>
              <p:cNvSpPr txBox="1">
                <a:spLocks noChangeArrowheads="1"/>
              </p:cNvSpPr>
              <p:nvPr/>
            </p:nvSpPr>
            <p:spPr bwMode="auto">
              <a:xfrm>
                <a:off x="1583" y="2064"/>
                <a:ext cx="485" cy="212"/>
              </a:xfrm>
              <a:prstGeom prst="rect">
                <a:avLst/>
              </a:prstGeom>
              <a:noFill/>
              <a:ln w="12700">
                <a:noFill/>
                <a:miter lim="800000"/>
                <a:headEnd type="none" w="sm" len="sm"/>
                <a:tailEnd type="none" w="sm" len="sm"/>
              </a:ln>
              <a:effectLst/>
            </p:spPr>
            <p:txBody>
              <a:bodyPr wrap="none">
                <a:spAutoFit/>
              </a:bodyPr>
              <a:lstStyle/>
              <a:p>
                <a:r>
                  <a:rPr lang="en-US" altLang="en-US" sz="1600" b="1">
                    <a:solidFill>
                      <a:srgbClr val="FFFFFF"/>
                    </a:solidFill>
                  </a:rPr>
                  <a:t>Fovea</a:t>
                </a:r>
              </a:p>
            </p:txBody>
          </p:sp>
        </p:grpSp>
        <p:graphicFrame>
          <p:nvGraphicFramePr>
            <p:cNvPr id="187447" name="Object 2103"/>
            <p:cNvGraphicFramePr>
              <a:graphicFrameLocks noChangeAspect="1"/>
            </p:cNvGraphicFramePr>
            <p:nvPr/>
          </p:nvGraphicFramePr>
          <p:xfrm>
            <a:off x="3148" y="2267"/>
            <a:ext cx="2728" cy="1960"/>
          </p:xfrm>
          <a:graphic>
            <a:graphicData uri="http://schemas.openxmlformats.org/presentationml/2006/ole">
              <p:oleObj spid="_x0000_s187447" name="Chart" r:id="rId4" imgW="4330700" imgH="3111500" progId="MSGraph.Chart.8">
                <p:embed followColorScheme="full"/>
              </p:oleObj>
            </a:graphicData>
          </a:graphic>
        </p:graphicFrame>
        <p:sp>
          <p:nvSpPr>
            <p:cNvPr id="187401" name="Text Box 2057"/>
            <p:cNvSpPr txBox="1">
              <a:spLocks noChangeArrowheads="1"/>
            </p:cNvSpPr>
            <p:nvPr/>
          </p:nvSpPr>
          <p:spPr bwMode="auto">
            <a:xfrm>
              <a:off x="177" y="2112"/>
              <a:ext cx="302" cy="1906"/>
            </a:xfrm>
            <a:prstGeom prst="rect">
              <a:avLst/>
            </a:prstGeom>
            <a:noFill/>
            <a:ln w="12700">
              <a:noFill/>
              <a:miter lim="800000"/>
              <a:headEnd type="none" w="sm" len="sm"/>
              <a:tailEnd type="none" w="sm" len="sm"/>
            </a:ln>
            <a:effectLst/>
          </p:spPr>
          <p:txBody>
            <a:bodyPr wrap="none">
              <a:spAutoFit/>
            </a:bodyPr>
            <a:lstStyle/>
            <a:p>
              <a:pPr algn="r">
                <a:lnSpc>
                  <a:spcPct val="230000"/>
                </a:lnSpc>
              </a:pPr>
              <a:r>
                <a:rPr lang="en-US" altLang="en-US" sz="1400" b="1">
                  <a:solidFill>
                    <a:srgbClr val="FFFFFF"/>
                  </a:solidFill>
                </a:rPr>
                <a:t>180</a:t>
              </a:r>
            </a:p>
            <a:p>
              <a:pPr algn="r">
                <a:lnSpc>
                  <a:spcPct val="230000"/>
                </a:lnSpc>
              </a:pPr>
              <a:r>
                <a:rPr lang="en-US" altLang="en-US" sz="1400" b="1">
                  <a:solidFill>
                    <a:srgbClr val="FFFFFF"/>
                  </a:solidFill>
                </a:rPr>
                <a:t>140</a:t>
              </a:r>
            </a:p>
            <a:p>
              <a:pPr algn="r">
                <a:lnSpc>
                  <a:spcPct val="230000"/>
                </a:lnSpc>
              </a:pPr>
              <a:r>
                <a:rPr lang="en-US" altLang="en-US" sz="1400" b="1">
                  <a:solidFill>
                    <a:srgbClr val="FFFFFF"/>
                  </a:solidFill>
                </a:rPr>
                <a:t>100</a:t>
              </a:r>
            </a:p>
            <a:p>
              <a:pPr algn="r">
                <a:lnSpc>
                  <a:spcPct val="230000"/>
                </a:lnSpc>
              </a:pPr>
              <a:r>
                <a:rPr lang="en-US" altLang="en-US" sz="1400" b="1">
                  <a:solidFill>
                    <a:srgbClr val="FFFFFF"/>
                  </a:solidFill>
                </a:rPr>
                <a:t>60</a:t>
              </a:r>
            </a:p>
            <a:p>
              <a:pPr algn="r">
                <a:lnSpc>
                  <a:spcPct val="230000"/>
                </a:lnSpc>
              </a:pPr>
              <a:r>
                <a:rPr lang="en-US" altLang="en-US" sz="1400" b="1">
                  <a:solidFill>
                    <a:srgbClr val="FFFFFF"/>
                  </a:solidFill>
                </a:rPr>
                <a:t>20</a:t>
              </a:r>
            </a:p>
            <a:p>
              <a:pPr algn="r">
                <a:lnSpc>
                  <a:spcPct val="230000"/>
                </a:lnSpc>
              </a:pPr>
              <a:r>
                <a:rPr lang="en-US" altLang="en-US" sz="1400" b="1">
                  <a:solidFill>
                    <a:srgbClr val="FFFFFF"/>
                  </a:solidFill>
                </a:rPr>
                <a:t>0</a:t>
              </a:r>
            </a:p>
          </p:txBody>
        </p:sp>
        <p:sp>
          <p:nvSpPr>
            <p:cNvPr id="187448" name="Text Box 2104"/>
            <p:cNvSpPr txBox="1">
              <a:spLocks noChangeArrowheads="1"/>
            </p:cNvSpPr>
            <p:nvPr/>
          </p:nvSpPr>
          <p:spPr bwMode="auto">
            <a:xfrm>
              <a:off x="3046" y="2112"/>
              <a:ext cx="302" cy="1906"/>
            </a:xfrm>
            <a:prstGeom prst="rect">
              <a:avLst/>
            </a:prstGeom>
            <a:noFill/>
            <a:ln w="12700">
              <a:noFill/>
              <a:miter lim="800000"/>
              <a:headEnd type="none" w="sm" len="sm"/>
              <a:tailEnd type="none" w="sm" len="sm"/>
            </a:ln>
            <a:effectLst/>
          </p:spPr>
          <p:txBody>
            <a:bodyPr wrap="none">
              <a:spAutoFit/>
            </a:bodyPr>
            <a:lstStyle/>
            <a:p>
              <a:pPr algn="r">
                <a:lnSpc>
                  <a:spcPct val="230000"/>
                </a:lnSpc>
              </a:pPr>
              <a:r>
                <a:rPr lang="en-US" altLang="en-US" sz="1400" b="1">
                  <a:solidFill>
                    <a:srgbClr val="FFFFFF"/>
                  </a:solidFill>
                </a:rPr>
                <a:t>180</a:t>
              </a:r>
            </a:p>
            <a:p>
              <a:pPr algn="r">
                <a:lnSpc>
                  <a:spcPct val="230000"/>
                </a:lnSpc>
              </a:pPr>
              <a:r>
                <a:rPr lang="en-US" altLang="en-US" sz="1400" b="1">
                  <a:solidFill>
                    <a:srgbClr val="FFFFFF"/>
                  </a:solidFill>
                </a:rPr>
                <a:t>140</a:t>
              </a:r>
            </a:p>
            <a:p>
              <a:pPr algn="r">
                <a:lnSpc>
                  <a:spcPct val="230000"/>
                </a:lnSpc>
              </a:pPr>
              <a:r>
                <a:rPr lang="en-US" altLang="en-US" sz="1400" b="1">
                  <a:solidFill>
                    <a:srgbClr val="FFFFFF"/>
                  </a:solidFill>
                </a:rPr>
                <a:t>100</a:t>
              </a:r>
            </a:p>
            <a:p>
              <a:pPr algn="r">
                <a:lnSpc>
                  <a:spcPct val="230000"/>
                </a:lnSpc>
              </a:pPr>
              <a:r>
                <a:rPr lang="en-US" altLang="en-US" sz="1400" b="1">
                  <a:solidFill>
                    <a:srgbClr val="FFFFFF"/>
                  </a:solidFill>
                </a:rPr>
                <a:t>60</a:t>
              </a:r>
            </a:p>
            <a:p>
              <a:pPr algn="r">
                <a:lnSpc>
                  <a:spcPct val="230000"/>
                </a:lnSpc>
              </a:pPr>
              <a:r>
                <a:rPr lang="en-US" altLang="en-US" sz="1400" b="1">
                  <a:solidFill>
                    <a:srgbClr val="FFFFFF"/>
                  </a:solidFill>
                </a:rPr>
                <a:t>20</a:t>
              </a:r>
            </a:p>
            <a:p>
              <a:pPr algn="r">
                <a:lnSpc>
                  <a:spcPct val="230000"/>
                </a:lnSpc>
              </a:pPr>
              <a:r>
                <a:rPr lang="en-US" altLang="en-US" sz="1400" b="1">
                  <a:solidFill>
                    <a:srgbClr val="FFFFFF"/>
                  </a:solidFill>
                </a:rPr>
                <a:t>0</a:t>
              </a:r>
            </a:p>
          </p:txBody>
        </p:sp>
        <p:graphicFrame>
          <p:nvGraphicFramePr>
            <p:cNvPr id="187400" name="Object 2056"/>
            <p:cNvGraphicFramePr>
              <a:graphicFrameLocks noChangeAspect="1"/>
            </p:cNvGraphicFramePr>
            <p:nvPr/>
          </p:nvGraphicFramePr>
          <p:xfrm>
            <a:off x="274" y="2267"/>
            <a:ext cx="2728" cy="1960"/>
          </p:xfrm>
          <a:graphic>
            <a:graphicData uri="http://schemas.openxmlformats.org/presentationml/2006/ole">
              <p:oleObj spid="_x0000_s187400" name="Chart" r:id="rId5" imgW="4330700" imgH="3111500" progId="MSGraph.Chart.8">
                <p:embed followColorScheme="full"/>
              </p:oleObj>
            </a:graphicData>
          </a:graphic>
        </p:graphicFrame>
        <p:sp>
          <p:nvSpPr>
            <p:cNvPr id="187416" name="Freeform 2072"/>
            <p:cNvSpPr>
              <a:spLocks/>
            </p:cNvSpPr>
            <p:nvPr/>
          </p:nvSpPr>
          <p:spPr bwMode="auto">
            <a:xfrm>
              <a:off x="449" y="2504"/>
              <a:ext cx="1328" cy="1379"/>
            </a:xfrm>
            <a:custGeom>
              <a:avLst/>
              <a:gdLst/>
              <a:ahLst/>
              <a:cxnLst>
                <a:cxn ang="0">
                  <a:pos x="0" y="1051"/>
                </a:cxn>
                <a:cxn ang="0">
                  <a:pos x="336" y="667"/>
                </a:cxn>
                <a:cxn ang="0">
                  <a:pos x="576" y="619"/>
                </a:cxn>
                <a:cxn ang="0">
                  <a:pos x="720" y="379"/>
                </a:cxn>
                <a:cxn ang="0">
                  <a:pos x="912" y="283"/>
                </a:cxn>
                <a:cxn ang="0">
                  <a:pos x="1056" y="43"/>
                </a:cxn>
                <a:cxn ang="0">
                  <a:pos x="1280" y="539"/>
                </a:cxn>
                <a:cxn ang="0">
                  <a:pos x="1328" y="1379"/>
                </a:cxn>
              </a:cxnLst>
              <a:rect l="0" t="0" r="r" b="b"/>
              <a:pathLst>
                <a:path w="1328" h="1379">
                  <a:moveTo>
                    <a:pt x="0" y="1051"/>
                  </a:moveTo>
                  <a:cubicBezTo>
                    <a:pt x="120" y="895"/>
                    <a:pt x="240" y="739"/>
                    <a:pt x="336" y="667"/>
                  </a:cubicBezTo>
                  <a:cubicBezTo>
                    <a:pt x="432" y="595"/>
                    <a:pt x="511" y="667"/>
                    <a:pt x="576" y="619"/>
                  </a:cubicBezTo>
                  <a:cubicBezTo>
                    <a:pt x="640" y="570"/>
                    <a:pt x="664" y="435"/>
                    <a:pt x="720" y="379"/>
                  </a:cubicBezTo>
                  <a:cubicBezTo>
                    <a:pt x="776" y="323"/>
                    <a:pt x="856" y="339"/>
                    <a:pt x="912" y="283"/>
                  </a:cubicBezTo>
                  <a:cubicBezTo>
                    <a:pt x="968" y="227"/>
                    <a:pt x="994" y="0"/>
                    <a:pt x="1056" y="43"/>
                  </a:cubicBezTo>
                  <a:cubicBezTo>
                    <a:pt x="1117" y="85"/>
                    <a:pt x="1234" y="316"/>
                    <a:pt x="1280" y="539"/>
                  </a:cubicBezTo>
                  <a:cubicBezTo>
                    <a:pt x="1325" y="761"/>
                    <a:pt x="1326" y="1070"/>
                    <a:pt x="1328" y="1379"/>
                  </a:cubicBezTo>
                </a:path>
              </a:pathLst>
            </a:custGeom>
            <a:noFill/>
            <a:ln w="57150" cap="flat" cmpd="sng">
              <a:solidFill>
                <a:srgbClr val="0099CC"/>
              </a:solidFill>
              <a:prstDash val="solid"/>
              <a:round/>
              <a:headEnd type="none" w="sm" len="sm"/>
              <a:tailEnd type="none" w="sm" len="sm"/>
            </a:ln>
            <a:effectLst/>
          </p:spPr>
          <p:txBody>
            <a:bodyPr wrap="none" anchor="ctr"/>
            <a:lstStyle/>
            <a:p>
              <a:endParaRPr lang="en-US"/>
            </a:p>
          </p:txBody>
        </p:sp>
        <p:sp>
          <p:nvSpPr>
            <p:cNvPr id="187424" name="Freeform 2080"/>
            <p:cNvSpPr>
              <a:spLocks/>
            </p:cNvSpPr>
            <p:nvPr/>
          </p:nvSpPr>
          <p:spPr bwMode="auto">
            <a:xfrm>
              <a:off x="1817" y="2517"/>
              <a:ext cx="200" cy="1366"/>
            </a:xfrm>
            <a:custGeom>
              <a:avLst/>
              <a:gdLst/>
              <a:ahLst/>
              <a:cxnLst>
                <a:cxn ang="0">
                  <a:pos x="24" y="1366"/>
                </a:cxn>
                <a:cxn ang="0">
                  <a:pos x="24" y="646"/>
                </a:cxn>
                <a:cxn ang="0">
                  <a:pos x="168" y="118"/>
                </a:cxn>
                <a:cxn ang="0">
                  <a:pos x="200" y="1350"/>
                </a:cxn>
              </a:cxnLst>
              <a:rect l="0" t="0" r="r" b="b"/>
              <a:pathLst>
                <a:path w="200" h="1366">
                  <a:moveTo>
                    <a:pt x="24" y="1366"/>
                  </a:moveTo>
                  <a:cubicBezTo>
                    <a:pt x="12" y="1110"/>
                    <a:pt x="0" y="854"/>
                    <a:pt x="24" y="646"/>
                  </a:cubicBezTo>
                  <a:cubicBezTo>
                    <a:pt x="48" y="438"/>
                    <a:pt x="138" y="0"/>
                    <a:pt x="168" y="118"/>
                  </a:cubicBezTo>
                  <a:cubicBezTo>
                    <a:pt x="197" y="235"/>
                    <a:pt x="198" y="792"/>
                    <a:pt x="200" y="1350"/>
                  </a:cubicBezTo>
                </a:path>
              </a:pathLst>
            </a:custGeom>
            <a:noFill/>
            <a:ln w="57150" cap="flat" cmpd="sng">
              <a:solidFill>
                <a:srgbClr val="0099CC"/>
              </a:solidFill>
              <a:prstDash val="solid"/>
              <a:round/>
              <a:headEnd type="none" w="sm" len="sm"/>
              <a:tailEnd type="none" w="sm" len="sm"/>
            </a:ln>
            <a:effectLst/>
          </p:spPr>
          <p:txBody>
            <a:bodyPr wrap="none" anchor="ctr"/>
            <a:lstStyle/>
            <a:p>
              <a:endParaRPr lang="en-US"/>
            </a:p>
          </p:txBody>
        </p:sp>
        <p:sp>
          <p:nvSpPr>
            <p:cNvPr id="187434" name="Freeform 2090"/>
            <p:cNvSpPr>
              <a:spLocks/>
            </p:cNvSpPr>
            <p:nvPr/>
          </p:nvSpPr>
          <p:spPr bwMode="auto">
            <a:xfrm>
              <a:off x="2073" y="2435"/>
              <a:ext cx="728" cy="1448"/>
            </a:xfrm>
            <a:custGeom>
              <a:avLst/>
              <a:gdLst/>
              <a:ahLst/>
              <a:cxnLst>
                <a:cxn ang="0">
                  <a:pos x="8" y="1448"/>
                </a:cxn>
                <a:cxn ang="0">
                  <a:pos x="8" y="536"/>
                </a:cxn>
                <a:cxn ang="0">
                  <a:pos x="8" y="200"/>
                </a:cxn>
                <a:cxn ang="0">
                  <a:pos x="56" y="8"/>
                </a:cxn>
                <a:cxn ang="0">
                  <a:pos x="152" y="152"/>
                </a:cxn>
                <a:cxn ang="0">
                  <a:pos x="344" y="200"/>
                </a:cxn>
                <a:cxn ang="0">
                  <a:pos x="584" y="344"/>
                </a:cxn>
                <a:cxn ang="0">
                  <a:pos x="728" y="584"/>
                </a:cxn>
              </a:cxnLst>
              <a:rect l="0" t="0" r="r" b="b"/>
              <a:pathLst>
                <a:path w="728" h="1448">
                  <a:moveTo>
                    <a:pt x="8" y="1448"/>
                  </a:moveTo>
                  <a:cubicBezTo>
                    <a:pt x="8" y="1096"/>
                    <a:pt x="8" y="744"/>
                    <a:pt x="8" y="536"/>
                  </a:cubicBezTo>
                  <a:cubicBezTo>
                    <a:pt x="8" y="328"/>
                    <a:pt x="0" y="288"/>
                    <a:pt x="8" y="200"/>
                  </a:cubicBezTo>
                  <a:cubicBezTo>
                    <a:pt x="16" y="112"/>
                    <a:pt x="32" y="15"/>
                    <a:pt x="56" y="8"/>
                  </a:cubicBezTo>
                  <a:cubicBezTo>
                    <a:pt x="79" y="0"/>
                    <a:pt x="103" y="119"/>
                    <a:pt x="152" y="152"/>
                  </a:cubicBezTo>
                  <a:cubicBezTo>
                    <a:pt x="200" y="184"/>
                    <a:pt x="271" y="167"/>
                    <a:pt x="344" y="200"/>
                  </a:cubicBezTo>
                  <a:cubicBezTo>
                    <a:pt x="416" y="232"/>
                    <a:pt x="520" y="280"/>
                    <a:pt x="584" y="344"/>
                  </a:cubicBezTo>
                  <a:cubicBezTo>
                    <a:pt x="648" y="408"/>
                    <a:pt x="688" y="496"/>
                    <a:pt x="728" y="584"/>
                  </a:cubicBezTo>
                </a:path>
              </a:pathLst>
            </a:custGeom>
            <a:noFill/>
            <a:ln w="57150" cap="flat" cmpd="sng">
              <a:solidFill>
                <a:srgbClr val="0099CC"/>
              </a:solidFill>
              <a:prstDash val="solid"/>
              <a:round/>
              <a:headEnd type="none" w="sm" len="sm"/>
              <a:tailEnd type="none" w="sm" len="sm"/>
            </a:ln>
            <a:effectLst/>
          </p:spPr>
          <p:txBody>
            <a:bodyPr wrap="none" anchor="ctr"/>
            <a:lstStyle/>
            <a:p>
              <a:endParaRPr lang="en-US"/>
            </a:p>
          </p:txBody>
        </p:sp>
        <p:sp>
          <p:nvSpPr>
            <p:cNvPr id="187435" name="Text Box 2091"/>
            <p:cNvSpPr txBox="1">
              <a:spLocks noChangeArrowheads="1"/>
            </p:cNvSpPr>
            <p:nvPr/>
          </p:nvSpPr>
          <p:spPr bwMode="auto">
            <a:xfrm>
              <a:off x="314" y="4083"/>
              <a:ext cx="2640" cy="192"/>
            </a:xfrm>
            <a:prstGeom prst="rect">
              <a:avLst/>
            </a:prstGeom>
            <a:noFill/>
            <a:ln w="12700">
              <a:noFill/>
              <a:miter lim="800000"/>
              <a:headEnd type="none" w="sm" len="sm"/>
              <a:tailEnd type="none" w="sm" len="sm"/>
            </a:ln>
            <a:effectLst/>
          </p:spPr>
          <p:txBody>
            <a:bodyPr>
              <a:spAutoFit/>
            </a:bodyPr>
            <a:lstStyle/>
            <a:p>
              <a:r>
                <a:rPr lang="en-US" altLang="en-US" sz="1400" b="1">
                  <a:solidFill>
                    <a:srgbClr val="FFFFFF"/>
                  </a:solidFill>
                </a:rPr>
                <a:t>Distance on retina from fovea (degrees)</a:t>
              </a:r>
            </a:p>
          </p:txBody>
        </p:sp>
        <p:sp>
          <p:nvSpPr>
            <p:cNvPr id="187437" name="Text Box 2093"/>
            <p:cNvSpPr txBox="1">
              <a:spLocks noChangeArrowheads="1"/>
            </p:cNvSpPr>
            <p:nvPr/>
          </p:nvSpPr>
          <p:spPr bwMode="auto">
            <a:xfrm>
              <a:off x="1523" y="2499"/>
              <a:ext cx="485" cy="212"/>
            </a:xfrm>
            <a:prstGeom prst="rect">
              <a:avLst/>
            </a:prstGeom>
            <a:noFill/>
            <a:ln w="12700">
              <a:noFill/>
              <a:miter lim="800000"/>
              <a:headEnd type="none" w="sm" len="sm"/>
              <a:tailEnd type="none" w="sm" len="sm"/>
            </a:ln>
            <a:effectLst/>
          </p:spPr>
          <p:txBody>
            <a:bodyPr wrap="none">
              <a:spAutoFit/>
            </a:bodyPr>
            <a:lstStyle/>
            <a:p>
              <a:r>
                <a:rPr lang="en-US" altLang="en-US" sz="1600" b="1">
                  <a:solidFill>
                    <a:schemeClr val="hlink"/>
                  </a:solidFill>
                </a:rPr>
                <a:t>Fovea</a:t>
              </a:r>
            </a:p>
          </p:txBody>
        </p:sp>
        <p:sp>
          <p:nvSpPr>
            <p:cNvPr id="187438" name="Text Box 2094"/>
            <p:cNvSpPr txBox="1">
              <a:spLocks noChangeArrowheads="1"/>
            </p:cNvSpPr>
            <p:nvPr/>
          </p:nvSpPr>
          <p:spPr bwMode="auto">
            <a:xfrm>
              <a:off x="1394" y="2335"/>
              <a:ext cx="742" cy="212"/>
            </a:xfrm>
            <a:prstGeom prst="rect">
              <a:avLst/>
            </a:prstGeom>
            <a:noFill/>
            <a:ln w="12700">
              <a:noFill/>
              <a:miter lim="800000"/>
              <a:headEnd type="none" w="sm" len="sm"/>
              <a:tailEnd type="none" w="sm" len="sm"/>
            </a:ln>
            <a:effectLst/>
          </p:spPr>
          <p:txBody>
            <a:bodyPr>
              <a:spAutoFit/>
            </a:bodyPr>
            <a:lstStyle/>
            <a:p>
              <a:r>
                <a:rPr lang="en-US" altLang="en-US" sz="1600" b="1">
                  <a:solidFill>
                    <a:schemeClr val="hlink"/>
                  </a:solidFill>
                </a:rPr>
                <a:t>Blind spot</a:t>
              </a:r>
            </a:p>
          </p:txBody>
        </p:sp>
        <p:sp>
          <p:nvSpPr>
            <p:cNvPr id="187439" name="Line 2095"/>
            <p:cNvSpPr>
              <a:spLocks noChangeShapeType="1"/>
            </p:cNvSpPr>
            <p:nvPr/>
          </p:nvSpPr>
          <p:spPr bwMode="auto">
            <a:xfrm flipV="1">
              <a:off x="2040" y="2523"/>
              <a:ext cx="0" cy="368"/>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87449" name="Text Box 2105"/>
            <p:cNvSpPr txBox="1">
              <a:spLocks noChangeArrowheads="1"/>
            </p:cNvSpPr>
            <p:nvPr/>
          </p:nvSpPr>
          <p:spPr bwMode="auto">
            <a:xfrm rot="-5400000">
              <a:off x="2281" y="3002"/>
              <a:ext cx="1435" cy="299"/>
            </a:xfrm>
            <a:prstGeom prst="rect">
              <a:avLst/>
            </a:prstGeom>
            <a:noFill/>
            <a:ln w="12700">
              <a:noFill/>
              <a:miter lim="800000"/>
              <a:headEnd type="none" w="sm" len="sm"/>
              <a:tailEnd type="none" w="sm" len="sm"/>
            </a:ln>
            <a:effectLst/>
          </p:spPr>
          <p:txBody>
            <a:bodyPr wrap="none">
              <a:spAutoFit/>
            </a:bodyPr>
            <a:lstStyle/>
            <a:p>
              <a:r>
                <a:rPr lang="en-US" altLang="en-US" sz="1400" b="1">
                  <a:solidFill>
                    <a:srgbClr val="FFFFFF"/>
                  </a:solidFill>
                </a:rPr>
                <a:t>Thousands of cones per </a:t>
              </a:r>
            </a:p>
            <a:p>
              <a:pPr>
                <a:lnSpc>
                  <a:spcPct val="80000"/>
                </a:lnSpc>
              </a:pPr>
              <a:r>
                <a:rPr lang="en-US" altLang="en-US" sz="1400" b="1">
                  <a:solidFill>
                    <a:srgbClr val="FFFFFF"/>
                  </a:solidFill>
                </a:rPr>
                <a:t>square millimeter</a:t>
              </a:r>
            </a:p>
          </p:txBody>
        </p:sp>
        <p:sp>
          <p:nvSpPr>
            <p:cNvPr id="187453" name="Text Box 2109"/>
            <p:cNvSpPr txBox="1">
              <a:spLocks noChangeArrowheads="1"/>
            </p:cNvSpPr>
            <p:nvPr/>
          </p:nvSpPr>
          <p:spPr bwMode="auto">
            <a:xfrm>
              <a:off x="3143" y="4083"/>
              <a:ext cx="2640" cy="192"/>
            </a:xfrm>
            <a:prstGeom prst="rect">
              <a:avLst/>
            </a:prstGeom>
            <a:noFill/>
            <a:ln w="12700">
              <a:noFill/>
              <a:miter lim="800000"/>
              <a:headEnd type="none" w="sm" len="sm"/>
              <a:tailEnd type="none" w="sm" len="sm"/>
            </a:ln>
            <a:effectLst/>
          </p:spPr>
          <p:txBody>
            <a:bodyPr>
              <a:spAutoFit/>
            </a:bodyPr>
            <a:lstStyle/>
            <a:p>
              <a:r>
                <a:rPr lang="en-US" altLang="en-US" sz="1400" b="1">
                  <a:solidFill>
                    <a:srgbClr val="FFFFFF"/>
                  </a:solidFill>
                </a:rPr>
                <a:t>Distance on retina from fovea (degrees)</a:t>
              </a:r>
            </a:p>
          </p:txBody>
        </p:sp>
        <p:sp>
          <p:nvSpPr>
            <p:cNvPr id="187454" name="Text Box 2110"/>
            <p:cNvSpPr txBox="1">
              <a:spLocks noChangeArrowheads="1"/>
            </p:cNvSpPr>
            <p:nvPr/>
          </p:nvSpPr>
          <p:spPr bwMode="auto">
            <a:xfrm>
              <a:off x="4447" y="2383"/>
              <a:ext cx="485" cy="212"/>
            </a:xfrm>
            <a:prstGeom prst="rect">
              <a:avLst/>
            </a:prstGeom>
            <a:noFill/>
            <a:ln w="12700">
              <a:noFill/>
              <a:miter lim="800000"/>
              <a:headEnd type="none" w="sm" len="sm"/>
              <a:tailEnd type="none" w="sm" len="sm"/>
            </a:ln>
            <a:effectLst/>
          </p:spPr>
          <p:txBody>
            <a:bodyPr wrap="none">
              <a:spAutoFit/>
            </a:bodyPr>
            <a:lstStyle/>
            <a:p>
              <a:r>
                <a:rPr lang="en-US" altLang="en-US" sz="1600" b="1">
                  <a:solidFill>
                    <a:srgbClr val="0099CC"/>
                  </a:solidFill>
                </a:rPr>
                <a:t>Fovea</a:t>
              </a:r>
            </a:p>
          </p:txBody>
        </p:sp>
        <p:sp>
          <p:nvSpPr>
            <p:cNvPr id="187455" name="Text Box 2111"/>
            <p:cNvSpPr txBox="1">
              <a:spLocks noChangeArrowheads="1"/>
            </p:cNvSpPr>
            <p:nvPr/>
          </p:nvSpPr>
          <p:spPr bwMode="auto">
            <a:xfrm>
              <a:off x="4705" y="3255"/>
              <a:ext cx="742"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0099CC"/>
                  </a:solidFill>
                </a:rPr>
                <a:t>Blind spot</a:t>
              </a:r>
            </a:p>
          </p:txBody>
        </p:sp>
        <p:sp>
          <p:nvSpPr>
            <p:cNvPr id="187456" name="Line 2112"/>
            <p:cNvSpPr>
              <a:spLocks noChangeShapeType="1"/>
            </p:cNvSpPr>
            <p:nvPr/>
          </p:nvSpPr>
          <p:spPr bwMode="auto">
            <a:xfrm flipV="1">
              <a:off x="4951" y="3455"/>
              <a:ext cx="0" cy="296"/>
            </a:xfrm>
            <a:prstGeom prst="line">
              <a:avLst/>
            </a:prstGeom>
            <a:noFill/>
            <a:ln w="19050">
              <a:solidFill>
                <a:srgbClr val="0099CC"/>
              </a:solidFill>
              <a:round/>
              <a:headEnd type="none" w="sm" len="sm"/>
              <a:tailEnd type="none" w="sm" len="sm"/>
            </a:ln>
            <a:effectLst/>
          </p:spPr>
          <p:txBody>
            <a:bodyPr wrap="none" anchor="ctr"/>
            <a:lstStyle/>
            <a:p>
              <a:endParaRPr lang="en-US"/>
            </a:p>
          </p:txBody>
        </p:sp>
        <p:sp>
          <p:nvSpPr>
            <p:cNvPr id="187478" name="Freeform 2134"/>
            <p:cNvSpPr>
              <a:spLocks/>
            </p:cNvSpPr>
            <p:nvPr/>
          </p:nvSpPr>
          <p:spPr bwMode="auto">
            <a:xfrm>
              <a:off x="4671" y="2567"/>
              <a:ext cx="248" cy="1104"/>
            </a:xfrm>
            <a:custGeom>
              <a:avLst/>
              <a:gdLst/>
              <a:ahLst/>
              <a:cxnLst>
                <a:cxn ang="0">
                  <a:pos x="8" y="0"/>
                </a:cxn>
                <a:cxn ang="0">
                  <a:pos x="8" y="432"/>
                </a:cxn>
                <a:cxn ang="0">
                  <a:pos x="56" y="912"/>
                </a:cxn>
                <a:cxn ang="0">
                  <a:pos x="248" y="1104"/>
                </a:cxn>
              </a:cxnLst>
              <a:rect l="0" t="0" r="r" b="b"/>
              <a:pathLst>
                <a:path w="248" h="1104">
                  <a:moveTo>
                    <a:pt x="8" y="0"/>
                  </a:moveTo>
                  <a:cubicBezTo>
                    <a:pt x="4" y="140"/>
                    <a:pt x="0" y="280"/>
                    <a:pt x="8" y="432"/>
                  </a:cubicBezTo>
                  <a:cubicBezTo>
                    <a:pt x="15" y="583"/>
                    <a:pt x="16" y="800"/>
                    <a:pt x="56" y="912"/>
                  </a:cubicBezTo>
                  <a:cubicBezTo>
                    <a:pt x="96" y="1024"/>
                    <a:pt x="172" y="1064"/>
                    <a:pt x="248" y="1104"/>
                  </a:cubicBezTo>
                </a:path>
              </a:pathLst>
            </a:custGeom>
            <a:noFill/>
            <a:ln w="57150" cap="flat" cmpd="sng">
              <a:solidFill>
                <a:srgbClr val="CC0000"/>
              </a:solidFill>
              <a:prstDash val="solid"/>
              <a:round/>
              <a:headEnd type="none" w="sm" len="sm"/>
              <a:tailEnd type="none" w="sm" len="sm"/>
            </a:ln>
            <a:effectLst/>
          </p:spPr>
          <p:txBody>
            <a:bodyPr wrap="none" anchor="ctr"/>
            <a:lstStyle/>
            <a:p>
              <a:endParaRPr lang="en-US"/>
            </a:p>
          </p:txBody>
        </p:sp>
        <p:sp>
          <p:nvSpPr>
            <p:cNvPr id="187484" name="Freeform 2140"/>
            <p:cNvSpPr>
              <a:spLocks/>
            </p:cNvSpPr>
            <p:nvPr/>
          </p:nvSpPr>
          <p:spPr bwMode="auto">
            <a:xfrm>
              <a:off x="3319" y="3653"/>
              <a:ext cx="1160" cy="64"/>
            </a:xfrm>
            <a:custGeom>
              <a:avLst/>
              <a:gdLst/>
              <a:ahLst/>
              <a:cxnLst>
                <a:cxn ang="0">
                  <a:pos x="0" y="18"/>
                </a:cxn>
                <a:cxn ang="0">
                  <a:pos x="392" y="26"/>
                </a:cxn>
                <a:cxn ang="0">
                  <a:pos x="688" y="50"/>
                </a:cxn>
                <a:cxn ang="0">
                  <a:pos x="800" y="34"/>
                </a:cxn>
                <a:cxn ang="0">
                  <a:pos x="848" y="18"/>
                </a:cxn>
                <a:cxn ang="0">
                  <a:pos x="872" y="10"/>
                </a:cxn>
                <a:cxn ang="0">
                  <a:pos x="1048" y="50"/>
                </a:cxn>
                <a:cxn ang="0">
                  <a:pos x="1160" y="26"/>
                </a:cxn>
              </a:cxnLst>
              <a:rect l="0" t="0" r="r" b="b"/>
              <a:pathLst>
                <a:path w="1160" h="64">
                  <a:moveTo>
                    <a:pt x="0" y="18"/>
                  </a:moveTo>
                  <a:cubicBezTo>
                    <a:pt x="172" y="24"/>
                    <a:pt x="228" y="34"/>
                    <a:pt x="392" y="26"/>
                  </a:cubicBezTo>
                  <a:cubicBezTo>
                    <a:pt x="492" y="0"/>
                    <a:pt x="589" y="35"/>
                    <a:pt x="688" y="50"/>
                  </a:cubicBezTo>
                  <a:cubicBezTo>
                    <a:pt x="706" y="47"/>
                    <a:pt x="776" y="39"/>
                    <a:pt x="800" y="34"/>
                  </a:cubicBezTo>
                  <a:cubicBezTo>
                    <a:pt x="816" y="29"/>
                    <a:pt x="832" y="23"/>
                    <a:pt x="848" y="18"/>
                  </a:cubicBezTo>
                  <a:cubicBezTo>
                    <a:pt x="856" y="15"/>
                    <a:pt x="872" y="10"/>
                    <a:pt x="872" y="10"/>
                  </a:cubicBezTo>
                  <a:cubicBezTo>
                    <a:pt x="933" y="17"/>
                    <a:pt x="988" y="35"/>
                    <a:pt x="1048" y="50"/>
                  </a:cubicBezTo>
                  <a:cubicBezTo>
                    <a:pt x="1151" y="41"/>
                    <a:pt x="1121" y="64"/>
                    <a:pt x="1160" y="26"/>
                  </a:cubicBezTo>
                </a:path>
              </a:pathLst>
            </a:custGeom>
            <a:noFill/>
            <a:ln w="57150" cap="flat" cmpd="sng">
              <a:solidFill>
                <a:srgbClr val="CC0000"/>
              </a:solidFill>
              <a:prstDash val="solid"/>
              <a:round/>
              <a:headEnd type="none" w="sm" len="sm"/>
              <a:tailEnd type="none" w="sm" len="sm"/>
            </a:ln>
            <a:effectLst/>
          </p:spPr>
          <p:txBody>
            <a:bodyPr wrap="none" anchor="ctr"/>
            <a:lstStyle/>
            <a:p>
              <a:endParaRPr lang="en-US"/>
            </a:p>
          </p:txBody>
        </p:sp>
        <p:sp>
          <p:nvSpPr>
            <p:cNvPr id="187486" name="Freeform 2142"/>
            <p:cNvSpPr>
              <a:spLocks/>
            </p:cNvSpPr>
            <p:nvPr/>
          </p:nvSpPr>
          <p:spPr bwMode="auto">
            <a:xfrm>
              <a:off x="4479" y="2567"/>
              <a:ext cx="192" cy="1104"/>
            </a:xfrm>
            <a:custGeom>
              <a:avLst/>
              <a:gdLst/>
              <a:ahLst/>
              <a:cxnLst>
                <a:cxn ang="0">
                  <a:pos x="0" y="1104"/>
                </a:cxn>
                <a:cxn ang="0">
                  <a:pos x="96" y="912"/>
                </a:cxn>
                <a:cxn ang="0">
                  <a:pos x="192" y="0"/>
                </a:cxn>
              </a:cxnLst>
              <a:rect l="0" t="0" r="r" b="b"/>
              <a:pathLst>
                <a:path w="192" h="1104">
                  <a:moveTo>
                    <a:pt x="0" y="1104"/>
                  </a:moveTo>
                  <a:cubicBezTo>
                    <a:pt x="32" y="1100"/>
                    <a:pt x="64" y="1096"/>
                    <a:pt x="96" y="912"/>
                  </a:cubicBezTo>
                  <a:cubicBezTo>
                    <a:pt x="128" y="728"/>
                    <a:pt x="176" y="151"/>
                    <a:pt x="192" y="0"/>
                  </a:cubicBezTo>
                </a:path>
              </a:pathLst>
            </a:custGeom>
            <a:noFill/>
            <a:ln w="57150" cap="flat" cmpd="sng">
              <a:solidFill>
                <a:srgbClr val="CC0000"/>
              </a:solidFill>
              <a:prstDash val="solid"/>
              <a:round/>
              <a:headEnd type="none" w="sm" len="sm"/>
              <a:tailEnd type="none" w="sm" len="sm"/>
            </a:ln>
            <a:effectLst/>
          </p:spPr>
          <p:txBody>
            <a:bodyPr wrap="none" anchor="ctr"/>
            <a:lstStyle/>
            <a:p>
              <a:endParaRPr lang="en-US"/>
            </a:p>
          </p:txBody>
        </p:sp>
        <p:sp>
          <p:nvSpPr>
            <p:cNvPr id="187487" name="Line 2143"/>
            <p:cNvSpPr>
              <a:spLocks noChangeShapeType="1"/>
            </p:cNvSpPr>
            <p:nvPr/>
          </p:nvSpPr>
          <p:spPr bwMode="auto">
            <a:xfrm flipV="1">
              <a:off x="4911" y="3663"/>
              <a:ext cx="0" cy="216"/>
            </a:xfrm>
            <a:prstGeom prst="line">
              <a:avLst/>
            </a:prstGeom>
            <a:noFill/>
            <a:ln w="57150">
              <a:solidFill>
                <a:srgbClr val="CC0000"/>
              </a:solidFill>
              <a:round/>
              <a:headEnd type="none" w="sm" len="sm"/>
              <a:tailEnd type="none" w="sm" len="sm"/>
            </a:ln>
            <a:effectLst/>
          </p:spPr>
          <p:txBody>
            <a:bodyPr wrap="none" anchor="ctr"/>
            <a:lstStyle/>
            <a:p>
              <a:endParaRPr lang="en-US"/>
            </a:p>
          </p:txBody>
        </p:sp>
        <p:sp>
          <p:nvSpPr>
            <p:cNvPr id="187489" name="Line 2145"/>
            <p:cNvSpPr>
              <a:spLocks noChangeShapeType="1"/>
            </p:cNvSpPr>
            <p:nvPr/>
          </p:nvSpPr>
          <p:spPr bwMode="auto">
            <a:xfrm flipV="1">
              <a:off x="4983" y="3663"/>
              <a:ext cx="0" cy="216"/>
            </a:xfrm>
            <a:prstGeom prst="line">
              <a:avLst/>
            </a:prstGeom>
            <a:noFill/>
            <a:ln w="57150">
              <a:solidFill>
                <a:srgbClr val="CC0000"/>
              </a:solidFill>
              <a:round/>
              <a:headEnd type="none" w="sm" len="sm"/>
              <a:tailEnd type="none" w="sm" len="sm"/>
            </a:ln>
            <a:effectLst/>
          </p:spPr>
          <p:txBody>
            <a:bodyPr wrap="none" anchor="ctr"/>
            <a:lstStyle/>
            <a:p>
              <a:endParaRPr lang="en-US"/>
            </a:p>
          </p:txBody>
        </p:sp>
        <p:sp>
          <p:nvSpPr>
            <p:cNvPr id="187490" name="Freeform 2146"/>
            <p:cNvSpPr>
              <a:spLocks/>
            </p:cNvSpPr>
            <p:nvPr/>
          </p:nvSpPr>
          <p:spPr bwMode="auto">
            <a:xfrm>
              <a:off x="4991" y="3671"/>
              <a:ext cx="680" cy="37"/>
            </a:xfrm>
            <a:custGeom>
              <a:avLst/>
              <a:gdLst/>
              <a:ahLst/>
              <a:cxnLst>
                <a:cxn ang="0">
                  <a:pos x="0" y="8"/>
                </a:cxn>
                <a:cxn ang="0">
                  <a:pos x="304" y="16"/>
                </a:cxn>
                <a:cxn ang="0">
                  <a:pos x="512" y="16"/>
                </a:cxn>
                <a:cxn ang="0">
                  <a:pos x="560" y="0"/>
                </a:cxn>
                <a:cxn ang="0">
                  <a:pos x="648" y="24"/>
                </a:cxn>
                <a:cxn ang="0">
                  <a:pos x="680" y="24"/>
                </a:cxn>
              </a:cxnLst>
              <a:rect l="0" t="0" r="r" b="b"/>
              <a:pathLst>
                <a:path w="680" h="37">
                  <a:moveTo>
                    <a:pt x="0" y="8"/>
                  </a:moveTo>
                  <a:cubicBezTo>
                    <a:pt x="105" y="21"/>
                    <a:pt x="196" y="21"/>
                    <a:pt x="304" y="16"/>
                  </a:cubicBezTo>
                  <a:cubicBezTo>
                    <a:pt x="393" y="22"/>
                    <a:pt x="425" y="30"/>
                    <a:pt x="512" y="16"/>
                  </a:cubicBezTo>
                  <a:cubicBezTo>
                    <a:pt x="528" y="13"/>
                    <a:pt x="560" y="0"/>
                    <a:pt x="560" y="0"/>
                  </a:cubicBezTo>
                  <a:cubicBezTo>
                    <a:pt x="616" y="11"/>
                    <a:pt x="587" y="3"/>
                    <a:pt x="648" y="24"/>
                  </a:cubicBezTo>
                  <a:cubicBezTo>
                    <a:pt x="675" y="33"/>
                    <a:pt x="666" y="37"/>
                    <a:pt x="680" y="24"/>
                  </a:cubicBezTo>
                </a:path>
              </a:pathLst>
            </a:custGeom>
            <a:noFill/>
            <a:ln w="57150" cap="flat" cmpd="sng">
              <a:solidFill>
                <a:srgbClr val="CC0000"/>
              </a:solidFill>
              <a:prstDash val="solid"/>
              <a:round/>
              <a:headEnd type="none" w="sm" len="sm"/>
              <a:tailEnd type="none" w="sm" len="sm"/>
            </a:ln>
            <a:effectLst/>
          </p:spPr>
          <p:txBody>
            <a:bodyPr wrap="none" anchor="ctr"/>
            <a:lstStyle/>
            <a:p>
              <a:endParaRPr lang="en-US"/>
            </a:p>
          </p:txBody>
        </p:sp>
        <p:grpSp>
          <p:nvGrpSpPr>
            <p:cNvPr id="187497" name="Group 2153"/>
            <p:cNvGrpSpPr>
              <a:grpSpLocks/>
            </p:cNvGrpSpPr>
            <p:nvPr/>
          </p:nvGrpSpPr>
          <p:grpSpPr bwMode="auto">
            <a:xfrm>
              <a:off x="3382" y="2044"/>
              <a:ext cx="1562" cy="212"/>
              <a:chOff x="3744" y="1872"/>
              <a:chExt cx="1562" cy="212"/>
            </a:xfrm>
          </p:grpSpPr>
          <p:sp>
            <p:nvSpPr>
              <p:cNvPr id="187491" name="Rectangle 2147"/>
              <p:cNvSpPr>
                <a:spLocks noChangeArrowheads="1"/>
              </p:cNvSpPr>
              <p:nvPr/>
            </p:nvSpPr>
            <p:spPr bwMode="auto">
              <a:xfrm>
                <a:off x="3744" y="1920"/>
                <a:ext cx="288" cy="144"/>
              </a:xfrm>
              <a:prstGeom prst="rect">
                <a:avLst/>
              </a:prstGeom>
              <a:solidFill>
                <a:srgbClr val="0099CC"/>
              </a:solidFill>
              <a:ln w="12700">
                <a:noFill/>
                <a:miter lim="800000"/>
                <a:headEnd type="none" w="sm" len="sm"/>
                <a:tailEnd type="none" w="sm" len="sm"/>
              </a:ln>
              <a:effectLst/>
            </p:spPr>
            <p:txBody>
              <a:bodyPr wrap="none" anchor="ctr"/>
              <a:lstStyle/>
              <a:p>
                <a:endParaRPr lang="en-US"/>
              </a:p>
            </p:txBody>
          </p:sp>
          <p:sp>
            <p:nvSpPr>
              <p:cNvPr id="187492" name="Rectangle 2148"/>
              <p:cNvSpPr>
                <a:spLocks noChangeArrowheads="1"/>
              </p:cNvSpPr>
              <p:nvPr/>
            </p:nvSpPr>
            <p:spPr bwMode="auto">
              <a:xfrm>
                <a:off x="4512" y="1920"/>
                <a:ext cx="288" cy="144"/>
              </a:xfrm>
              <a:prstGeom prst="rect">
                <a:avLst/>
              </a:prstGeom>
              <a:solidFill>
                <a:schemeClr val="hlink"/>
              </a:solidFill>
              <a:ln w="12700">
                <a:noFill/>
                <a:miter lim="800000"/>
                <a:headEnd type="none" w="sm" len="sm"/>
                <a:tailEnd type="none" w="sm" len="sm"/>
              </a:ln>
              <a:effectLst/>
            </p:spPr>
            <p:txBody>
              <a:bodyPr wrap="none" anchor="ctr"/>
              <a:lstStyle/>
              <a:p>
                <a:endParaRPr lang="en-US"/>
              </a:p>
            </p:txBody>
          </p:sp>
          <p:sp>
            <p:nvSpPr>
              <p:cNvPr id="187493" name="Text Box 2149"/>
              <p:cNvSpPr txBox="1">
                <a:spLocks noChangeArrowheads="1"/>
              </p:cNvSpPr>
              <p:nvPr/>
            </p:nvSpPr>
            <p:spPr bwMode="auto">
              <a:xfrm>
                <a:off x="4032" y="1872"/>
                <a:ext cx="435" cy="212"/>
              </a:xfrm>
              <a:prstGeom prst="rect">
                <a:avLst/>
              </a:prstGeom>
              <a:noFill/>
              <a:ln w="12700">
                <a:noFill/>
                <a:miter lim="800000"/>
                <a:headEnd type="none" w="sm" len="sm"/>
                <a:tailEnd type="none" w="sm" len="sm"/>
              </a:ln>
              <a:effectLst/>
            </p:spPr>
            <p:txBody>
              <a:bodyPr wrap="none">
                <a:spAutoFit/>
              </a:bodyPr>
              <a:lstStyle/>
              <a:p>
                <a:r>
                  <a:rPr lang="en-US" altLang="en-US" sz="1600" b="1">
                    <a:solidFill>
                      <a:srgbClr val="FFFFFF"/>
                    </a:solidFill>
                  </a:rPr>
                  <a:t>Rods</a:t>
                </a:r>
              </a:p>
            </p:txBody>
          </p:sp>
          <p:sp>
            <p:nvSpPr>
              <p:cNvPr id="187494" name="Text Box 2150"/>
              <p:cNvSpPr txBox="1">
                <a:spLocks noChangeArrowheads="1"/>
              </p:cNvSpPr>
              <p:nvPr/>
            </p:nvSpPr>
            <p:spPr bwMode="auto">
              <a:xfrm>
                <a:off x="4800" y="1872"/>
                <a:ext cx="506" cy="212"/>
              </a:xfrm>
              <a:prstGeom prst="rect">
                <a:avLst/>
              </a:prstGeom>
              <a:noFill/>
              <a:ln w="12700">
                <a:noFill/>
                <a:miter lim="800000"/>
                <a:headEnd type="none" w="sm" len="sm"/>
                <a:tailEnd type="none" w="sm" len="sm"/>
              </a:ln>
              <a:effectLst/>
            </p:spPr>
            <p:txBody>
              <a:bodyPr wrap="none">
                <a:spAutoFit/>
              </a:bodyPr>
              <a:lstStyle/>
              <a:p>
                <a:r>
                  <a:rPr lang="en-US" altLang="en-US" sz="1600" b="1">
                    <a:solidFill>
                      <a:srgbClr val="FFFFFF"/>
                    </a:solidFill>
                  </a:rPr>
                  <a:t>Cones</a:t>
                </a:r>
              </a:p>
            </p:txBody>
          </p:sp>
        </p:gr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406400" y="381000"/>
            <a:ext cx="7772400" cy="1143000"/>
          </a:xfrm>
        </p:spPr>
        <p:txBody>
          <a:bodyPr/>
          <a:lstStyle/>
          <a:p>
            <a:r>
              <a:rPr lang="en-US" altLang="en-US"/>
              <a:t>Differences Between </a:t>
            </a:r>
            <a:br>
              <a:rPr lang="en-US" altLang="en-US"/>
            </a:br>
            <a:r>
              <a:rPr lang="en-US" altLang="en-US"/>
              <a:t>Rods and Cones</a:t>
            </a:r>
          </a:p>
        </p:txBody>
      </p:sp>
      <p:sp>
        <p:nvSpPr>
          <p:cNvPr id="161795" name="Rectangle 3"/>
          <p:cNvSpPr>
            <a:spLocks noGrp="1" noChangeArrowheads="1"/>
          </p:cNvSpPr>
          <p:nvPr>
            <p:ph type="body" idx="1"/>
          </p:nvPr>
        </p:nvSpPr>
        <p:spPr>
          <a:xfrm>
            <a:off x="584200" y="1600200"/>
            <a:ext cx="8178800" cy="4171950"/>
          </a:xfrm>
        </p:spPr>
        <p:txBody>
          <a:bodyPr/>
          <a:lstStyle/>
          <a:p>
            <a:r>
              <a:rPr lang="en-US" altLang="en-US" sz="3200"/>
              <a:t>Cones</a:t>
            </a:r>
            <a:endParaRPr lang="en-US" altLang="en-US" sz="2800"/>
          </a:p>
          <a:p>
            <a:pPr lvl="1"/>
            <a:r>
              <a:rPr lang="en-US" altLang="en-US" sz="2800"/>
              <a:t>allow us to see in bright light</a:t>
            </a:r>
          </a:p>
          <a:p>
            <a:pPr lvl="1"/>
            <a:r>
              <a:rPr lang="en-US" altLang="en-US" sz="2800"/>
              <a:t>allow us to see fine spatial detail</a:t>
            </a:r>
          </a:p>
          <a:p>
            <a:pPr lvl="1"/>
            <a:r>
              <a:rPr lang="en-US" altLang="en-US" sz="2800"/>
              <a:t>allow us to see different colors</a:t>
            </a:r>
          </a:p>
          <a:p>
            <a:r>
              <a:rPr lang="en-US" altLang="en-US" sz="3200"/>
              <a:t>Rods</a:t>
            </a:r>
            <a:endParaRPr lang="en-US" altLang="en-US" sz="2800"/>
          </a:p>
          <a:p>
            <a:pPr lvl="1"/>
            <a:r>
              <a:rPr lang="en-US" altLang="en-US" sz="2800"/>
              <a:t>allow us to see in dim light</a:t>
            </a:r>
          </a:p>
          <a:p>
            <a:pPr lvl="1"/>
            <a:r>
              <a:rPr lang="en-US" altLang="en-US" sz="2800"/>
              <a:t>can not see fine spatial detail</a:t>
            </a:r>
          </a:p>
          <a:p>
            <a:pPr lvl="1"/>
            <a:r>
              <a:rPr lang="en-US" altLang="en-US" sz="2800"/>
              <a:t>can not see different colors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a:xfrm>
            <a:off x="406400" y="381000"/>
            <a:ext cx="7772400" cy="1143000"/>
          </a:xfrm>
        </p:spPr>
        <p:txBody>
          <a:bodyPr/>
          <a:lstStyle/>
          <a:p>
            <a:r>
              <a:rPr lang="en-US" altLang="en-US"/>
              <a:t>Receptive Fields and Rod vs. Cone Visual Acuity</a:t>
            </a:r>
          </a:p>
        </p:txBody>
      </p:sp>
      <p:grpSp>
        <p:nvGrpSpPr>
          <p:cNvPr id="162882" name="Group 66"/>
          <p:cNvGrpSpPr>
            <a:grpSpLocks/>
          </p:cNvGrpSpPr>
          <p:nvPr/>
        </p:nvGrpSpPr>
        <p:grpSpPr bwMode="auto">
          <a:xfrm>
            <a:off x="762000" y="1658938"/>
            <a:ext cx="8350250" cy="5199062"/>
            <a:chOff x="480" y="1045"/>
            <a:chExt cx="5260" cy="3275"/>
          </a:xfrm>
        </p:grpSpPr>
        <p:pic>
          <p:nvPicPr>
            <p:cNvPr id="162825" name="Picture 9" descr="lightstuff.pct                                                 00006F14&#10;Love Child                     B3E4B0F3:"/>
            <p:cNvPicPr>
              <a:picLocks noChangeAspect="1" noChangeArrowheads="1"/>
            </p:cNvPicPr>
            <p:nvPr/>
          </p:nvPicPr>
          <p:blipFill>
            <a:blip r:embed="rId2" cstate="print"/>
            <a:srcRect t="12601" r="70096" b="7692"/>
            <a:stretch>
              <a:fillRect/>
            </a:stretch>
          </p:blipFill>
          <p:spPr bwMode="auto">
            <a:xfrm>
              <a:off x="1319" y="1904"/>
              <a:ext cx="744" cy="2152"/>
            </a:xfrm>
            <a:prstGeom prst="rect">
              <a:avLst/>
            </a:prstGeom>
            <a:noFill/>
          </p:spPr>
        </p:pic>
        <p:pic>
          <p:nvPicPr>
            <p:cNvPr id="162837" name="Picture 21" descr="lightstuff2.pct                                                00006F14&#10;Love Child                     B3E4B0F3:"/>
            <p:cNvPicPr>
              <a:picLocks noChangeAspect="1" noChangeArrowheads="1"/>
            </p:cNvPicPr>
            <p:nvPr/>
          </p:nvPicPr>
          <p:blipFill>
            <a:blip r:embed="rId3" cstate="print"/>
            <a:srcRect/>
            <a:stretch>
              <a:fillRect/>
            </a:stretch>
          </p:blipFill>
          <p:spPr bwMode="auto">
            <a:xfrm>
              <a:off x="3047" y="1872"/>
              <a:ext cx="1152" cy="2448"/>
            </a:xfrm>
            <a:prstGeom prst="rect">
              <a:avLst/>
            </a:prstGeom>
            <a:noFill/>
          </p:spPr>
        </p:pic>
        <p:pic>
          <p:nvPicPr>
            <p:cNvPr id="162838" name="Picture 22" descr="lightstuff3.pct                                                00006F14&#10;Love Child                     B3E4B0F3:"/>
            <p:cNvPicPr>
              <a:picLocks noChangeAspect="1" noChangeArrowheads="1"/>
            </p:cNvPicPr>
            <p:nvPr/>
          </p:nvPicPr>
          <p:blipFill>
            <a:blip r:embed="rId4" cstate="print"/>
            <a:srcRect t="10083"/>
            <a:stretch>
              <a:fillRect/>
            </a:stretch>
          </p:blipFill>
          <p:spPr bwMode="auto">
            <a:xfrm>
              <a:off x="2231" y="1176"/>
              <a:ext cx="816" cy="856"/>
            </a:xfrm>
            <a:prstGeom prst="rect">
              <a:avLst/>
            </a:prstGeom>
            <a:noFill/>
          </p:spPr>
        </p:pic>
        <p:sp>
          <p:nvSpPr>
            <p:cNvPr id="162840" name="Line 24"/>
            <p:cNvSpPr>
              <a:spLocks noChangeShapeType="1"/>
            </p:cNvSpPr>
            <p:nvPr/>
          </p:nvSpPr>
          <p:spPr bwMode="auto">
            <a:xfrm>
              <a:off x="2386" y="1252"/>
              <a:ext cx="85" cy="118"/>
            </a:xfrm>
            <a:prstGeom prst="line">
              <a:avLst/>
            </a:prstGeom>
            <a:noFill/>
            <a:ln w="19050">
              <a:solidFill>
                <a:schemeClr val="hlink"/>
              </a:solidFill>
              <a:round/>
              <a:headEnd type="none" w="sm" len="sm"/>
              <a:tailEnd type="triangle" w="sm" len="sm"/>
            </a:ln>
            <a:effectLst/>
          </p:spPr>
          <p:txBody>
            <a:bodyPr wrap="none" anchor="ctr"/>
            <a:lstStyle/>
            <a:p>
              <a:endParaRPr lang="en-US"/>
            </a:p>
          </p:txBody>
        </p:sp>
        <p:sp>
          <p:nvSpPr>
            <p:cNvPr id="162841" name="Line 25"/>
            <p:cNvSpPr>
              <a:spLocks noChangeShapeType="1"/>
            </p:cNvSpPr>
            <p:nvPr/>
          </p:nvSpPr>
          <p:spPr bwMode="auto">
            <a:xfrm>
              <a:off x="2525" y="1212"/>
              <a:ext cx="0" cy="144"/>
            </a:xfrm>
            <a:prstGeom prst="line">
              <a:avLst/>
            </a:prstGeom>
            <a:noFill/>
            <a:ln w="19050">
              <a:solidFill>
                <a:schemeClr val="hlink"/>
              </a:solidFill>
              <a:round/>
              <a:headEnd type="none" w="sm" len="sm"/>
              <a:tailEnd type="triangle" w="sm" len="sm"/>
            </a:ln>
            <a:effectLst/>
          </p:spPr>
          <p:txBody>
            <a:bodyPr wrap="none" anchor="ctr"/>
            <a:lstStyle/>
            <a:p>
              <a:endParaRPr lang="en-US"/>
            </a:p>
          </p:txBody>
        </p:sp>
        <p:sp>
          <p:nvSpPr>
            <p:cNvPr id="162842" name="Text Box 26"/>
            <p:cNvSpPr txBox="1">
              <a:spLocks noChangeArrowheads="1"/>
            </p:cNvSpPr>
            <p:nvPr/>
          </p:nvSpPr>
          <p:spPr bwMode="auto">
            <a:xfrm>
              <a:off x="2230" y="1045"/>
              <a:ext cx="429" cy="212"/>
            </a:xfrm>
            <a:prstGeom prst="rect">
              <a:avLst/>
            </a:prstGeom>
            <a:noFill/>
            <a:ln w="12700">
              <a:noFill/>
              <a:miter lim="800000"/>
              <a:headEnd type="none" w="sm" len="sm"/>
              <a:tailEnd type="none" w="sm" len="sm"/>
            </a:ln>
            <a:effectLst/>
          </p:spPr>
          <p:txBody>
            <a:bodyPr wrap="none">
              <a:spAutoFit/>
            </a:bodyPr>
            <a:lstStyle/>
            <a:p>
              <a:r>
                <a:rPr lang="en-US" altLang="en-US" sz="1600" b="1">
                  <a:solidFill>
                    <a:srgbClr val="FFFFFF"/>
                  </a:solidFill>
                </a:rPr>
                <a:t>Light</a:t>
              </a:r>
            </a:p>
          </p:txBody>
        </p:sp>
        <p:sp>
          <p:nvSpPr>
            <p:cNvPr id="162845" name="Line 29"/>
            <p:cNvSpPr>
              <a:spLocks noChangeShapeType="1"/>
            </p:cNvSpPr>
            <p:nvPr/>
          </p:nvSpPr>
          <p:spPr bwMode="auto">
            <a:xfrm flipV="1">
              <a:off x="1535" y="1776"/>
              <a:ext cx="88" cy="208"/>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46" name="Line 30"/>
            <p:cNvSpPr>
              <a:spLocks noChangeShapeType="1"/>
            </p:cNvSpPr>
            <p:nvPr/>
          </p:nvSpPr>
          <p:spPr bwMode="auto">
            <a:xfrm flipH="1" flipV="1">
              <a:off x="1631" y="1768"/>
              <a:ext cx="256" cy="224"/>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47" name="Text Box 31"/>
            <p:cNvSpPr txBox="1">
              <a:spLocks noChangeArrowheads="1"/>
            </p:cNvSpPr>
            <p:nvPr/>
          </p:nvSpPr>
          <p:spPr bwMode="auto">
            <a:xfrm>
              <a:off x="1248" y="1588"/>
              <a:ext cx="935" cy="212"/>
            </a:xfrm>
            <a:prstGeom prst="rect">
              <a:avLst/>
            </a:prstGeom>
            <a:noFill/>
            <a:ln w="12700">
              <a:noFill/>
              <a:miter lim="800000"/>
              <a:headEnd type="none" w="sm" len="sm"/>
              <a:tailEnd type="none" w="sm" len="sm"/>
            </a:ln>
            <a:effectLst/>
          </p:spPr>
          <p:txBody>
            <a:bodyPr wrap="none">
              <a:spAutoFit/>
            </a:bodyPr>
            <a:lstStyle/>
            <a:p>
              <a:r>
                <a:rPr lang="en-US" altLang="en-US" sz="1600" b="1">
                  <a:solidFill>
                    <a:srgbClr val="FFFFFF"/>
                  </a:solidFill>
                </a:rPr>
                <a:t>Spots of light</a:t>
              </a:r>
            </a:p>
          </p:txBody>
        </p:sp>
        <p:sp>
          <p:nvSpPr>
            <p:cNvPr id="162848" name="Line 32"/>
            <p:cNvSpPr>
              <a:spLocks noChangeShapeType="1"/>
            </p:cNvSpPr>
            <p:nvPr/>
          </p:nvSpPr>
          <p:spPr bwMode="auto">
            <a:xfrm flipV="1">
              <a:off x="3479" y="1816"/>
              <a:ext cx="88" cy="208"/>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49" name="Line 33"/>
            <p:cNvSpPr>
              <a:spLocks noChangeShapeType="1"/>
            </p:cNvSpPr>
            <p:nvPr/>
          </p:nvSpPr>
          <p:spPr bwMode="auto">
            <a:xfrm flipH="1" flipV="1">
              <a:off x="3575" y="1808"/>
              <a:ext cx="200" cy="208"/>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50" name="Text Box 34"/>
            <p:cNvSpPr txBox="1">
              <a:spLocks noChangeArrowheads="1"/>
            </p:cNvSpPr>
            <p:nvPr/>
          </p:nvSpPr>
          <p:spPr bwMode="auto">
            <a:xfrm>
              <a:off x="3095" y="1612"/>
              <a:ext cx="935" cy="212"/>
            </a:xfrm>
            <a:prstGeom prst="rect">
              <a:avLst/>
            </a:prstGeom>
            <a:noFill/>
            <a:ln w="12700">
              <a:noFill/>
              <a:miter lim="800000"/>
              <a:headEnd type="none" w="sm" len="sm"/>
              <a:tailEnd type="none" w="sm" len="sm"/>
            </a:ln>
            <a:effectLst/>
          </p:spPr>
          <p:txBody>
            <a:bodyPr wrap="none">
              <a:spAutoFit/>
            </a:bodyPr>
            <a:lstStyle/>
            <a:p>
              <a:r>
                <a:rPr lang="en-US" altLang="en-US" sz="1600" b="1">
                  <a:solidFill>
                    <a:srgbClr val="FFFFFF"/>
                  </a:solidFill>
                </a:rPr>
                <a:t>Spots of light</a:t>
              </a:r>
            </a:p>
          </p:txBody>
        </p:sp>
        <p:sp>
          <p:nvSpPr>
            <p:cNvPr id="162852" name="Line 36"/>
            <p:cNvSpPr>
              <a:spLocks noChangeShapeType="1"/>
            </p:cNvSpPr>
            <p:nvPr/>
          </p:nvSpPr>
          <p:spPr bwMode="auto">
            <a:xfrm flipH="1" flipV="1">
              <a:off x="1751" y="2064"/>
              <a:ext cx="536" cy="29"/>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53" name="Line 37"/>
            <p:cNvSpPr>
              <a:spLocks noChangeShapeType="1"/>
            </p:cNvSpPr>
            <p:nvPr/>
          </p:nvSpPr>
          <p:spPr bwMode="auto">
            <a:xfrm flipH="1" flipV="1">
              <a:off x="1999" y="2008"/>
              <a:ext cx="263" cy="78"/>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54" name="Line 38"/>
            <p:cNvSpPr>
              <a:spLocks noChangeShapeType="1"/>
            </p:cNvSpPr>
            <p:nvPr/>
          </p:nvSpPr>
          <p:spPr bwMode="auto">
            <a:xfrm flipV="1">
              <a:off x="2967" y="2040"/>
              <a:ext cx="432" cy="56"/>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56" name="Text Box 40"/>
            <p:cNvSpPr txBox="1">
              <a:spLocks noChangeArrowheads="1"/>
            </p:cNvSpPr>
            <p:nvPr/>
          </p:nvSpPr>
          <p:spPr bwMode="auto">
            <a:xfrm>
              <a:off x="2309" y="2001"/>
              <a:ext cx="643" cy="272"/>
            </a:xfrm>
            <a:prstGeom prst="rect">
              <a:avLst/>
            </a:prstGeom>
            <a:noFill/>
            <a:ln w="12700">
              <a:noFill/>
              <a:miter lim="800000"/>
              <a:headEnd type="none" w="sm" len="sm"/>
              <a:tailEnd type="none" w="sm" len="sm"/>
            </a:ln>
            <a:effectLst/>
          </p:spPr>
          <p:txBody>
            <a:bodyPr wrap="none">
              <a:spAutoFit/>
            </a:bodyPr>
            <a:lstStyle/>
            <a:p>
              <a:pPr>
                <a:lnSpc>
                  <a:spcPct val="80000"/>
                </a:lnSpc>
              </a:pPr>
              <a:r>
                <a:rPr lang="en-US" altLang="en-US" sz="1400" b="1">
                  <a:solidFill>
                    <a:srgbClr val="FFFFFF"/>
                  </a:solidFill>
                </a:rPr>
                <a:t>Receptive</a:t>
              </a:r>
            </a:p>
            <a:p>
              <a:pPr>
                <a:lnSpc>
                  <a:spcPct val="80000"/>
                </a:lnSpc>
              </a:pPr>
              <a:r>
                <a:rPr lang="en-US" altLang="en-US" sz="1400" b="1">
                  <a:solidFill>
                    <a:srgbClr val="FFFFFF"/>
                  </a:solidFill>
                </a:rPr>
                <a:t>fields</a:t>
              </a:r>
            </a:p>
          </p:txBody>
        </p:sp>
        <p:sp>
          <p:nvSpPr>
            <p:cNvPr id="162858" name="Line 42"/>
            <p:cNvSpPr>
              <a:spLocks noChangeShapeType="1"/>
            </p:cNvSpPr>
            <p:nvPr/>
          </p:nvSpPr>
          <p:spPr bwMode="auto">
            <a:xfrm flipH="1" flipV="1">
              <a:off x="1687" y="2336"/>
              <a:ext cx="1968" cy="0"/>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61" name="Rectangle 45"/>
            <p:cNvSpPr>
              <a:spLocks noChangeArrowheads="1"/>
            </p:cNvSpPr>
            <p:nvPr/>
          </p:nvSpPr>
          <p:spPr bwMode="auto">
            <a:xfrm>
              <a:off x="2279" y="2280"/>
              <a:ext cx="672" cy="240"/>
            </a:xfrm>
            <a:prstGeom prst="rect">
              <a:avLst/>
            </a:prstGeom>
            <a:solidFill>
              <a:schemeClr val="bg1"/>
            </a:solidFill>
            <a:ln w="12700">
              <a:noFill/>
              <a:miter lim="800000"/>
              <a:headEnd type="none" w="sm" len="sm"/>
              <a:tailEnd type="none" w="sm" len="sm"/>
            </a:ln>
            <a:effectLst/>
          </p:spPr>
          <p:txBody>
            <a:bodyPr wrap="none" anchor="ctr"/>
            <a:lstStyle/>
            <a:p>
              <a:pPr>
                <a:lnSpc>
                  <a:spcPct val="80000"/>
                </a:lnSpc>
              </a:pPr>
              <a:r>
                <a:rPr lang="en-US" altLang="en-US" sz="1400" b="1">
                  <a:solidFill>
                    <a:srgbClr val="FFFFFF"/>
                  </a:solidFill>
                </a:rPr>
                <a:t>Ganglion</a:t>
              </a:r>
            </a:p>
            <a:p>
              <a:pPr>
                <a:lnSpc>
                  <a:spcPct val="80000"/>
                </a:lnSpc>
              </a:pPr>
              <a:r>
                <a:rPr lang="en-US" altLang="en-US" sz="1400" b="1">
                  <a:solidFill>
                    <a:srgbClr val="FFFFFF"/>
                  </a:solidFill>
                </a:rPr>
                <a:t>cells</a:t>
              </a:r>
            </a:p>
          </p:txBody>
        </p:sp>
        <p:sp>
          <p:nvSpPr>
            <p:cNvPr id="162863" name="Line 47"/>
            <p:cNvSpPr>
              <a:spLocks noChangeShapeType="1"/>
            </p:cNvSpPr>
            <p:nvPr/>
          </p:nvSpPr>
          <p:spPr bwMode="auto">
            <a:xfrm flipH="1">
              <a:off x="1943" y="2608"/>
              <a:ext cx="1512" cy="0"/>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64" name="Rectangle 48"/>
            <p:cNvSpPr>
              <a:spLocks noChangeArrowheads="1"/>
            </p:cNvSpPr>
            <p:nvPr/>
          </p:nvSpPr>
          <p:spPr bwMode="auto">
            <a:xfrm>
              <a:off x="2375" y="2568"/>
              <a:ext cx="528" cy="240"/>
            </a:xfrm>
            <a:prstGeom prst="rect">
              <a:avLst/>
            </a:prstGeom>
            <a:solidFill>
              <a:schemeClr val="bg1"/>
            </a:solidFill>
            <a:ln w="12700">
              <a:noFill/>
              <a:miter lim="800000"/>
              <a:headEnd type="none" w="sm" len="sm"/>
              <a:tailEnd type="none" w="sm" len="sm"/>
            </a:ln>
            <a:effectLst/>
          </p:spPr>
          <p:txBody>
            <a:bodyPr wrap="none" anchor="ctr"/>
            <a:lstStyle/>
            <a:p>
              <a:pPr>
                <a:lnSpc>
                  <a:spcPct val="80000"/>
                </a:lnSpc>
              </a:pPr>
              <a:r>
                <a:rPr lang="en-US" altLang="en-US" sz="1400" b="1">
                  <a:solidFill>
                    <a:srgbClr val="FFFFFF"/>
                  </a:solidFill>
                </a:rPr>
                <a:t>Bipolar</a:t>
              </a:r>
            </a:p>
            <a:p>
              <a:pPr>
                <a:lnSpc>
                  <a:spcPct val="80000"/>
                </a:lnSpc>
              </a:pPr>
              <a:r>
                <a:rPr lang="en-US" altLang="en-US" sz="1400" b="1">
                  <a:solidFill>
                    <a:srgbClr val="FFFFFF"/>
                  </a:solidFill>
                </a:rPr>
                <a:t>cells</a:t>
              </a:r>
            </a:p>
          </p:txBody>
        </p:sp>
        <p:sp>
          <p:nvSpPr>
            <p:cNvPr id="162865" name="Line 49"/>
            <p:cNvSpPr>
              <a:spLocks noChangeShapeType="1"/>
            </p:cNvSpPr>
            <p:nvPr/>
          </p:nvSpPr>
          <p:spPr bwMode="auto">
            <a:xfrm>
              <a:off x="1695" y="3128"/>
              <a:ext cx="600" cy="72"/>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66" name="Line 50"/>
            <p:cNvSpPr>
              <a:spLocks noChangeShapeType="1"/>
            </p:cNvSpPr>
            <p:nvPr/>
          </p:nvSpPr>
          <p:spPr bwMode="auto">
            <a:xfrm flipV="1">
              <a:off x="1959" y="3208"/>
              <a:ext cx="320" cy="72"/>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68" name="Text Box 52"/>
            <p:cNvSpPr txBox="1">
              <a:spLocks noChangeArrowheads="1"/>
            </p:cNvSpPr>
            <p:nvPr/>
          </p:nvSpPr>
          <p:spPr bwMode="auto">
            <a:xfrm>
              <a:off x="2241" y="3048"/>
              <a:ext cx="625" cy="379"/>
            </a:xfrm>
            <a:prstGeom prst="rect">
              <a:avLst/>
            </a:prstGeom>
            <a:noFill/>
            <a:ln w="12700">
              <a:noFill/>
              <a:miter lim="800000"/>
              <a:headEnd type="none" w="sm" len="sm"/>
              <a:tailEnd type="none" w="sm" len="sm"/>
            </a:ln>
            <a:effectLst/>
          </p:spPr>
          <p:txBody>
            <a:bodyPr wrap="none">
              <a:spAutoFit/>
            </a:bodyPr>
            <a:lstStyle/>
            <a:p>
              <a:pPr algn="l">
                <a:lnSpc>
                  <a:spcPct val="80000"/>
                </a:lnSpc>
              </a:pPr>
              <a:r>
                <a:rPr lang="en-US" altLang="en-US" sz="1400" b="1">
                  <a:solidFill>
                    <a:srgbClr val="FFFFFF"/>
                  </a:solidFill>
                </a:rPr>
                <a:t>Photo-</a:t>
              </a:r>
            </a:p>
            <a:p>
              <a:pPr algn="l">
                <a:lnSpc>
                  <a:spcPct val="80000"/>
                </a:lnSpc>
              </a:pPr>
              <a:r>
                <a:rPr lang="en-US" altLang="en-US" sz="1400" b="1">
                  <a:solidFill>
                    <a:srgbClr val="FFFFFF"/>
                  </a:solidFill>
                </a:rPr>
                <a:t>receptors</a:t>
              </a:r>
            </a:p>
            <a:p>
              <a:pPr algn="l">
                <a:lnSpc>
                  <a:spcPct val="80000"/>
                </a:lnSpc>
              </a:pPr>
              <a:r>
                <a:rPr lang="en-US" altLang="en-US" sz="1400" b="1">
                  <a:solidFill>
                    <a:srgbClr val="FFFFFF"/>
                  </a:solidFill>
                </a:rPr>
                <a:t>(cones)</a:t>
              </a:r>
            </a:p>
          </p:txBody>
        </p:sp>
        <p:sp>
          <p:nvSpPr>
            <p:cNvPr id="162869" name="Line 53"/>
            <p:cNvSpPr>
              <a:spLocks noChangeShapeType="1"/>
            </p:cNvSpPr>
            <p:nvPr/>
          </p:nvSpPr>
          <p:spPr bwMode="auto">
            <a:xfrm>
              <a:off x="2919" y="3600"/>
              <a:ext cx="448" cy="0"/>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70" name="Line 54"/>
            <p:cNvSpPr>
              <a:spLocks noChangeShapeType="1"/>
            </p:cNvSpPr>
            <p:nvPr/>
          </p:nvSpPr>
          <p:spPr bwMode="auto">
            <a:xfrm>
              <a:off x="2951" y="3608"/>
              <a:ext cx="224" cy="40"/>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71" name="Text Box 55"/>
            <p:cNvSpPr txBox="1">
              <a:spLocks noChangeArrowheads="1"/>
            </p:cNvSpPr>
            <p:nvPr/>
          </p:nvSpPr>
          <p:spPr bwMode="auto">
            <a:xfrm>
              <a:off x="2422" y="3509"/>
              <a:ext cx="625" cy="379"/>
            </a:xfrm>
            <a:prstGeom prst="rect">
              <a:avLst/>
            </a:prstGeom>
            <a:noFill/>
            <a:ln w="12700">
              <a:noFill/>
              <a:miter lim="800000"/>
              <a:headEnd type="none" w="sm" len="sm"/>
              <a:tailEnd type="none" w="sm" len="sm"/>
            </a:ln>
            <a:effectLst/>
          </p:spPr>
          <p:txBody>
            <a:bodyPr wrap="none">
              <a:spAutoFit/>
            </a:bodyPr>
            <a:lstStyle/>
            <a:p>
              <a:pPr algn="l">
                <a:lnSpc>
                  <a:spcPct val="80000"/>
                </a:lnSpc>
              </a:pPr>
              <a:r>
                <a:rPr lang="en-US" altLang="en-US" sz="1400" b="1">
                  <a:solidFill>
                    <a:srgbClr val="FFFFFF"/>
                  </a:solidFill>
                </a:rPr>
                <a:t>Photo-</a:t>
              </a:r>
            </a:p>
            <a:p>
              <a:pPr algn="l">
                <a:lnSpc>
                  <a:spcPct val="80000"/>
                </a:lnSpc>
              </a:pPr>
              <a:r>
                <a:rPr lang="en-US" altLang="en-US" sz="1400" b="1">
                  <a:solidFill>
                    <a:srgbClr val="FFFFFF"/>
                  </a:solidFill>
                </a:rPr>
                <a:t>receptors</a:t>
              </a:r>
            </a:p>
            <a:p>
              <a:pPr algn="l">
                <a:lnSpc>
                  <a:spcPct val="80000"/>
                </a:lnSpc>
              </a:pPr>
              <a:r>
                <a:rPr lang="en-US" altLang="en-US" sz="1400" b="1">
                  <a:solidFill>
                    <a:srgbClr val="FFFFFF"/>
                  </a:solidFill>
                </a:rPr>
                <a:t>(rods)</a:t>
              </a:r>
            </a:p>
          </p:txBody>
        </p:sp>
        <p:sp>
          <p:nvSpPr>
            <p:cNvPr id="162872" name="Text Box 56"/>
            <p:cNvSpPr txBox="1">
              <a:spLocks noChangeArrowheads="1"/>
            </p:cNvSpPr>
            <p:nvPr/>
          </p:nvSpPr>
          <p:spPr bwMode="auto">
            <a:xfrm>
              <a:off x="2231" y="3912"/>
              <a:ext cx="687" cy="272"/>
            </a:xfrm>
            <a:prstGeom prst="rect">
              <a:avLst/>
            </a:prstGeom>
            <a:noFill/>
            <a:ln w="12700">
              <a:noFill/>
              <a:miter lim="800000"/>
              <a:headEnd type="none" w="sm" len="sm"/>
              <a:tailEnd type="none" w="sm" len="sm"/>
            </a:ln>
            <a:effectLst/>
          </p:spPr>
          <p:txBody>
            <a:bodyPr wrap="none">
              <a:spAutoFit/>
            </a:bodyPr>
            <a:lstStyle/>
            <a:p>
              <a:pPr algn="l">
                <a:lnSpc>
                  <a:spcPct val="80000"/>
                </a:lnSpc>
              </a:pPr>
              <a:r>
                <a:rPr lang="en-US" altLang="en-US" sz="1400" b="1">
                  <a:solidFill>
                    <a:srgbClr val="FFFFFF"/>
                  </a:solidFill>
                </a:rPr>
                <a:t>Pigmented</a:t>
              </a:r>
            </a:p>
            <a:p>
              <a:pPr algn="l">
                <a:lnSpc>
                  <a:spcPct val="80000"/>
                </a:lnSpc>
              </a:pPr>
              <a:r>
                <a:rPr lang="en-US" altLang="en-US" sz="1400" b="1">
                  <a:solidFill>
                    <a:srgbClr val="FFFFFF"/>
                  </a:solidFill>
                </a:rPr>
                <a:t>epithelium</a:t>
              </a:r>
            </a:p>
          </p:txBody>
        </p:sp>
        <p:sp>
          <p:nvSpPr>
            <p:cNvPr id="162873" name="Line 57"/>
            <p:cNvSpPr>
              <a:spLocks noChangeShapeType="1"/>
            </p:cNvSpPr>
            <p:nvPr/>
          </p:nvSpPr>
          <p:spPr bwMode="auto">
            <a:xfrm flipV="1">
              <a:off x="2039" y="3984"/>
              <a:ext cx="200" cy="0"/>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74" name="Line 58"/>
            <p:cNvSpPr>
              <a:spLocks noChangeShapeType="1"/>
            </p:cNvSpPr>
            <p:nvPr/>
          </p:nvSpPr>
          <p:spPr bwMode="auto">
            <a:xfrm>
              <a:off x="2895" y="4056"/>
              <a:ext cx="200" cy="64"/>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75" name="Line 59"/>
            <p:cNvSpPr>
              <a:spLocks noChangeShapeType="1"/>
            </p:cNvSpPr>
            <p:nvPr/>
          </p:nvSpPr>
          <p:spPr bwMode="auto">
            <a:xfrm flipV="1">
              <a:off x="3847" y="2368"/>
              <a:ext cx="200" cy="0"/>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62876" name="Text Box 60"/>
            <p:cNvSpPr txBox="1">
              <a:spLocks noChangeArrowheads="1"/>
            </p:cNvSpPr>
            <p:nvPr/>
          </p:nvSpPr>
          <p:spPr bwMode="auto">
            <a:xfrm>
              <a:off x="4023" y="2272"/>
              <a:ext cx="388" cy="192"/>
            </a:xfrm>
            <a:prstGeom prst="rect">
              <a:avLst/>
            </a:prstGeom>
            <a:noFill/>
            <a:ln w="12700">
              <a:noFill/>
              <a:miter lim="800000"/>
              <a:headEnd type="none" w="sm" len="sm"/>
              <a:tailEnd type="none" w="sm" len="sm"/>
            </a:ln>
            <a:effectLst/>
          </p:spPr>
          <p:txBody>
            <a:bodyPr wrap="none">
              <a:spAutoFit/>
            </a:bodyPr>
            <a:lstStyle/>
            <a:p>
              <a:r>
                <a:rPr lang="en-US" altLang="en-US" sz="1400" b="1">
                  <a:solidFill>
                    <a:srgbClr val="FFFFFF"/>
                  </a:solidFill>
                </a:rPr>
                <a:t>Light</a:t>
              </a:r>
            </a:p>
          </p:txBody>
        </p:sp>
        <p:sp>
          <p:nvSpPr>
            <p:cNvPr id="162877" name="Text Box 61"/>
            <p:cNvSpPr txBox="1">
              <a:spLocks noChangeArrowheads="1"/>
            </p:cNvSpPr>
            <p:nvPr/>
          </p:nvSpPr>
          <p:spPr bwMode="auto">
            <a:xfrm>
              <a:off x="480" y="2601"/>
              <a:ext cx="748" cy="231"/>
            </a:xfrm>
            <a:prstGeom prst="rect">
              <a:avLst/>
            </a:prstGeom>
            <a:noFill/>
            <a:ln w="12700">
              <a:noFill/>
              <a:miter lim="800000"/>
              <a:headEnd type="none" w="sm" len="sm"/>
              <a:tailEnd type="none" w="sm" len="sm"/>
            </a:ln>
            <a:effectLst/>
          </p:spPr>
          <p:txBody>
            <a:bodyPr wrap="none">
              <a:spAutoFit/>
            </a:bodyPr>
            <a:lstStyle/>
            <a:p>
              <a:r>
                <a:rPr lang="en-US" altLang="en-US" sz="1800" b="1">
                  <a:solidFill>
                    <a:srgbClr val="FFFFFF"/>
                  </a:solidFill>
                </a:rPr>
                <a:t>(a) Fovea</a:t>
              </a:r>
            </a:p>
          </p:txBody>
        </p:sp>
        <p:sp>
          <p:nvSpPr>
            <p:cNvPr id="162878" name="Text Box 62"/>
            <p:cNvSpPr txBox="1">
              <a:spLocks noChangeArrowheads="1"/>
            </p:cNvSpPr>
            <p:nvPr/>
          </p:nvSpPr>
          <p:spPr bwMode="auto">
            <a:xfrm>
              <a:off x="4128" y="2608"/>
              <a:ext cx="1612" cy="231"/>
            </a:xfrm>
            <a:prstGeom prst="rect">
              <a:avLst/>
            </a:prstGeom>
            <a:noFill/>
            <a:ln w="12700">
              <a:noFill/>
              <a:miter lim="800000"/>
              <a:headEnd type="none" w="sm" len="sm"/>
              <a:tailEnd type="none" w="sm" len="sm"/>
            </a:ln>
            <a:effectLst/>
          </p:spPr>
          <p:txBody>
            <a:bodyPr wrap="none">
              <a:spAutoFit/>
            </a:bodyPr>
            <a:lstStyle/>
            <a:p>
              <a:r>
                <a:rPr lang="en-US" altLang="en-US" sz="1800" b="1">
                  <a:solidFill>
                    <a:srgbClr val="FFFFFF"/>
                  </a:solidFill>
                </a:rPr>
                <a:t>(b) Periphery of retina</a:t>
              </a:r>
            </a:p>
          </p:txBody>
        </p:sp>
        <p:sp>
          <p:nvSpPr>
            <p:cNvPr id="162880" name="Rectangle 64"/>
            <p:cNvSpPr>
              <a:spLocks noChangeArrowheads="1"/>
            </p:cNvSpPr>
            <p:nvPr/>
          </p:nvSpPr>
          <p:spPr bwMode="auto">
            <a:xfrm>
              <a:off x="2028" y="1846"/>
              <a:ext cx="96" cy="96"/>
            </a:xfrm>
            <a:prstGeom prst="rect">
              <a:avLst/>
            </a:prstGeom>
            <a:solidFill>
              <a:schemeClr val="bg1"/>
            </a:solidFill>
            <a:ln w="12700">
              <a:noFill/>
              <a:miter lim="800000"/>
              <a:headEnd type="none" w="sm" len="sm"/>
              <a:tailEnd type="none" w="sm" len="sm"/>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406400" y="381000"/>
            <a:ext cx="7772400" cy="1143000"/>
          </a:xfrm>
        </p:spPr>
        <p:txBody>
          <a:bodyPr/>
          <a:lstStyle/>
          <a:p>
            <a:r>
              <a:rPr lang="en-US" altLang="en-US"/>
              <a:t>Receptive Fields and Rod vs. Cone Visual Acuity</a:t>
            </a:r>
          </a:p>
        </p:txBody>
      </p:sp>
      <p:sp>
        <p:nvSpPr>
          <p:cNvPr id="188419" name="Rectangle 3"/>
          <p:cNvSpPr>
            <a:spLocks noGrp="1" noChangeArrowheads="1"/>
          </p:cNvSpPr>
          <p:nvPr>
            <p:ph type="body" sz="half" idx="1"/>
          </p:nvPr>
        </p:nvSpPr>
        <p:spPr>
          <a:xfrm>
            <a:off x="533400" y="1752600"/>
            <a:ext cx="8153400" cy="4667250"/>
          </a:xfrm>
        </p:spPr>
        <p:txBody>
          <a:bodyPr/>
          <a:lstStyle/>
          <a:p>
            <a:r>
              <a:rPr lang="en-US" altLang="en-US" sz="2800"/>
              <a:t>Cones - in the fovea,  one cone often synapse onto only a single ganglion cell</a:t>
            </a:r>
          </a:p>
          <a:p>
            <a:r>
              <a:rPr lang="en-US" altLang="en-US" sz="2800"/>
              <a:t>Rods - the axons of many rods synapse onto one ganglion cell</a:t>
            </a:r>
          </a:p>
          <a:p>
            <a:r>
              <a:rPr lang="en-US" altLang="en-US" sz="2800"/>
              <a:t>This allows rods to be more sensitive in dim light, but it also reduces visual acuity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altLang="en-US"/>
              <a:t>Color Vision</a:t>
            </a:r>
          </a:p>
        </p:txBody>
      </p:sp>
      <p:sp>
        <p:nvSpPr>
          <p:cNvPr id="163843" name="Rectangle 3"/>
          <p:cNvSpPr>
            <a:spLocks noGrp="1" noChangeArrowheads="1"/>
          </p:cNvSpPr>
          <p:nvPr>
            <p:ph type="body" idx="1"/>
          </p:nvPr>
        </p:nvSpPr>
        <p:spPr>
          <a:xfrm>
            <a:off x="609600" y="1752600"/>
            <a:ext cx="8178800" cy="4171950"/>
          </a:xfrm>
        </p:spPr>
        <p:txBody>
          <a:bodyPr/>
          <a:lstStyle/>
          <a:p>
            <a:r>
              <a:rPr lang="en-US" altLang="en-US" sz="2800"/>
              <a:t>Our visual system interprets differences in the wavelength of light as color</a:t>
            </a:r>
          </a:p>
          <a:p>
            <a:r>
              <a:rPr lang="en-US" altLang="en-US" sz="2800"/>
              <a:t>Rods are color blind, but with the cones we can see different colors</a:t>
            </a:r>
          </a:p>
          <a:p>
            <a:r>
              <a:rPr lang="en-US" altLang="en-US" sz="2800"/>
              <a:t>This difference occurs because we have only one type of rod but three types of cones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r>
              <a:rPr lang="en-US" altLang="en-US"/>
              <a:t>Color Mixing</a:t>
            </a:r>
          </a:p>
        </p:txBody>
      </p:sp>
      <p:sp>
        <p:nvSpPr>
          <p:cNvPr id="164867" name="Rectangle 3"/>
          <p:cNvSpPr>
            <a:spLocks noGrp="1" noChangeArrowheads="1"/>
          </p:cNvSpPr>
          <p:nvPr>
            <p:ph type="body" idx="1"/>
          </p:nvPr>
        </p:nvSpPr>
        <p:spPr>
          <a:xfrm>
            <a:off x="457200" y="1885950"/>
            <a:ext cx="8458200" cy="4171950"/>
          </a:xfrm>
        </p:spPr>
        <p:txBody>
          <a:bodyPr/>
          <a:lstStyle/>
          <a:p>
            <a:r>
              <a:rPr lang="en-US" altLang="en-US" sz="3200"/>
              <a:t>Two basic types of color mixing</a:t>
            </a:r>
            <a:endParaRPr lang="en-US" altLang="en-US"/>
          </a:p>
          <a:p>
            <a:pPr lvl="1"/>
            <a:r>
              <a:rPr lang="en-US" altLang="en-US" sz="2800"/>
              <a:t>subtractive color mixture</a:t>
            </a:r>
            <a:endParaRPr lang="en-US" altLang="en-US"/>
          </a:p>
          <a:p>
            <a:pPr lvl="2"/>
            <a:r>
              <a:rPr lang="en-US" altLang="en-US" sz="2400"/>
              <a:t>example:	combining different color paints</a:t>
            </a:r>
            <a:endParaRPr lang="en-US" altLang="en-US"/>
          </a:p>
          <a:p>
            <a:pPr lvl="1"/>
            <a:r>
              <a:rPr lang="en-US" altLang="en-US" sz="2800"/>
              <a:t>additive color mixture</a:t>
            </a:r>
            <a:endParaRPr lang="en-US" altLang="en-US"/>
          </a:p>
          <a:p>
            <a:pPr lvl="2"/>
            <a:r>
              <a:rPr lang="en-US" altLang="en-US" sz="2400"/>
              <a:t>example: combining different color lights</a:t>
            </a:r>
            <a:endParaRPr lang="en-US"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n-US" altLang="en-US"/>
              <a:t>Additive Color Mixture</a:t>
            </a:r>
          </a:p>
        </p:txBody>
      </p:sp>
      <p:pic>
        <p:nvPicPr>
          <p:cNvPr id="165896" name="Picture 8" descr="3lights.pct                                                    00006F14&#10;Love Child                     B3E4B0F3:"/>
          <p:cNvPicPr>
            <a:picLocks noChangeAspect="1" noChangeArrowheads="1"/>
          </p:cNvPicPr>
          <p:nvPr/>
        </p:nvPicPr>
        <p:blipFill>
          <a:blip r:embed="rId2" cstate="print"/>
          <a:srcRect/>
          <a:stretch>
            <a:fillRect/>
          </a:stretch>
        </p:blipFill>
        <p:spPr bwMode="auto">
          <a:xfrm>
            <a:off x="4724400" y="2311400"/>
            <a:ext cx="4368800" cy="3479800"/>
          </a:xfrm>
          <a:prstGeom prst="rect">
            <a:avLst/>
          </a:prstGeom>
          <a:noFill/>
        </p:spPr>
      </p:pic>
      <p:sp>
        <p:nvSpPr>
          <p:cNvPr id="165891" name="Rectangle 3"/>
          <p:cNvSpPr>
            <a:spLocks noGrp="1" noChangeArrowheads="1"/>
          </p:cNvSpPr>
          <p:nvPr>
            <p:ph type="body" sz="half" idx="1"/>
          </p:nvPr>
        </p:nvSpPr>
        <p:spPr>
          <a:xfrm>
            <a:off x="304800" y="1733550"/>
            <a:ext cx="4800600" cy="4667250"/>
          </a:xfrm>
        </p:spPr>
        <p:txBody>
          <a:bodyPr/>
          <a:lstStyle/>
          <a:p>
            <a:r>
              <a:rPr lang="en-US" altLang="en-US" sz="2800"/>
              <a:t>By combining lights of different wavelengths we can create the perception of new colors</a:t>
            </a:r>
          </a:p>
          <a:p>
            <a:r>
              <a:rPr lang="en-US" altLang="en-US" sz="2800"/>
              <a:t>Examples:</a:t>
            </a:r>
          </a:p>
          <a:p>
            <a:pPr lvl="1"/>
            <a:r>
              <a:rPr lang="en-US" altLang="en-US"/>
              <a:t>red + green = yellow</a:t>
            </a:r>
          </a:p>
          <a:p>
            <a:pPr lvl="1"/>
            <a:r>
              <a:rPr lang="en-US" altLang="en-US"/>
              <a:t>red + blue = purple</a:t>
            </a:r>
          </a:p>
          <a:p>
            <a:pPr lvl="1"/>
            <a:r>
              <a:rPr lang="en-US" altLang="en-US"/>
              <a:t>green + blue = cyan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406400" y="381000"/>
            <a:ext cx="7772400" cy="1143000"/>
          </a:xfrm>
        </p:spPr>
        <p:txBody>
          <a:bodyPr/>
          <a:lstStyle/>
          <a:p>
            <a:r>
              <a:rPr lang="en-US" altLang="en-US"/>
              <a:t>Trichromatic Theroy </a:t>
            </a:r>
            <a:br>
              <a:rPr lang="en-US" altLang="en-US"/>
            </a:br>
            <a:r>
              <a:rPr lang="en-US" altLang="en-US"/>
              <a:t>of Color Vision</a:t>
            </a:r>
          </a:p>
        </p:txBody>
      </p:sp>
      <p:sp>
        <p:nvSpPr>
          <p:cNvPr id="166915" name="Rectangle 3"/>
          <p:cNvSpPr>
            <a:spLocks noGrp="1" noChangeArrowheads="1"/>
          </p:cNvSpPr>
          <p:nvPr>
            <p:ph type="body" idx="1"/>
          </p:nvPr>
        </p:nvSpPr>
        <p:spPr>
          <a:xfrm>
            <a:off x="457200" y="1619250"/>
            <a:ext cx="8686800" cy="4171950"/>
          </a:xfrm>
        </p:spPr>
        <p:txBody>
          <a:bodyPr/>
          <a:lstStyle/>
          <a:p>
            <a:r>
              <a:rPr lang="en-US" altLang="en-US" sz="2800"/>
              <a:t>Researchers found that by mixing only three primary lights (usually red, green and blue), they could create the perceptual experience of all possible colors</a:t>
            </a:r>
          </a:p>
          <a:p>
            <a:r>
              <a:rPr lang="en-US" altLang="en-US" sz="2800"/>
              <a:t>This lead Young and Helmholtz to propose that we have three different types of photoreceptors, each most sensitive to a different range of wavelengths</a:t>
            </a:r>
          </a:p>
          <a:p>
            <a:endParaRPr lang="en-US" altLang="en-US" sz="2800"/>
          </a:p>
          <a:p>
            <a:endParaRPr lang="en-US" altLang="en-US" sz="28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406400" y="381000"/>
            <a:ext cx="7772400" cy="1143000"/>
          </a:xfrm>
        </p:spPr>
        <p:txBody>
          <a:bodyPr/>
          <a:lstStyle/>
          <a:p>
            <a:r>
              <a:rPr lang="en-US" altLang="en-US"/>
              <a:t>Sensitivity Curves for the Three Types of Cones</a:t>
            </a:r>
          </a:p>
        </p:txBody>
      </p:sp>
      <p:sp>
        <p:nvSpPr>
          <p:cNvPr id="167939" name="Rectangle 3"/>
          <p:cNvSpPr>
            <a:spLocks noGrp="1" noChangeArrowheads="1"/>
          </p:cNvSpPr>
          <p:nvPr>
            <p:ph type="body" sz="half" idx="1"/>
          </p:nvPr>
        </p:nvSpPr>
        <p:spPr>
          <a:xfrm>
            <a:off x="304800" y="1752600"/>
            <a:ext cx="4267200" cy="4171950"/>
          </a:xfrm>
        </p:spPr>
        <p:txBody>
          <a:bodyPr/>
          <a:lstStyle/>
          <a:p>
            <a:r>
              <a:rPr lang="en-US" altLang="en-US"/>
              <a:t>Physiological studies revealed that Young and Helmholtz were correct</a:t>
            </a:r>
          </a:p>
          <a:p>
            <a:r>
              <a:rPr lang="en-US" altLang="en-US"/>
              <a:t>We have three types of cones</a:t>
            </a:r>
          </a:p>
          <a:p>
            <a:r>
              <a:rPr lang="en-US" altLang="en-US"/>
              <a:t>Light of different wavelengths will stimulate these cone types by different amounts</a:t>
            </a:r>
          </a:p>
        </p:txBody>
      </p:sp>
      <p:graphicFrame>
        <p:nvGraphicFramePr>
          <p:cNvPr id="190464" name="Object 0"/>
          <p:cNvGraphicFramePr>
            <a:graphicFrameLocks noChangeAspect="1"/>
          </p:cNvGraphicFramePr>
          <p:nvPr/>
        </p:nvGraphicFramePr>
        <p:xfrm>
          <a:off x="4799013" y="2744788"/>
          <a:ext cx="4064000" cy="2774950"/>
        </p:xfrm>
        <a:graphic>
          <a:graphicData uri="http://schemas.openxmlformats.org/presentationml/2006/ole">
            <p:oleObj spid="_x0000_s190464" name="Chart" r:id="rId3" imgW="3873500" imgH="2857500" progId="MSGraph.Chart.8">
              <p:embed followColorScheme="full"/>
            </p:oleObj>
          </a:graphicData>
        </a:graphic>
      </p:graphicFrame>
      <p:pic>
        <p:nvPicPr>
          <p:cNvPr id="167945" name="Picture 9" descr="&#10;graph3.pct                                                     00006F14&#10;Love Child                     B3E4B0F3:"/>
          <p:cNvPicPr>
            <a:picLocks noChangeAspect="1" noChangeArrowheads="1"/>
          </p:cNvPicPr>
          <p:nvPr/>
        </p:nvPicPr>
        <p:blipFill>
          <a:blip r:embed="rId4" cstate="print"/>
          <a:srcRect/>
          <a:stretch>
            <a:fillRect/>
          </a:stretch>
        </p:blipFill>
        <p:spPr bwMode="auto">
          <a:xfrm>
            <a:off x="5878513" y="3319463"/>
            <a:ext cx="2882900" cy="1482725"/>
          </a:xfrm>
          <a:prstGeom prst="rect">
            <a:avLst/>
          </a:prstGeom>
          <a:noFill/>
        </p:spPr>
      </p:pic>
      <p:sp>
        <p:nvSpPr>
          <p:cNvPr id="167946" name="Line 10"/>
          <p:cNvSpPr>
            <a:spLocks noChangeShapeType="1"/>
          </p:cNvSpPr>
          <p:nvPr/>
        </p:nvSpPr>
        <p:spPr bwMode="auto">
          <a:xfrm flipV="1">
            <a:off x="7580313" y="3405188"/>
            <a:ext cx="0" cy="1485900"/>
          </a:xfrm>
          <a:prstGeom prst="line">
            <a:avLst/>
          </a:prstGeom>
          <a:noFill/>
          <a:ln w="19050">
            <a:solidFill>
              <a:schemeClr val="tx1"/>
            </a:solidFill>
            <a:prstDash val="dash"/>
            <a:round/>
            <a:headEnd type="none" w="sm" len="sm"/>
            <a:tailEnd type="none" w="sm" len="sm"/>
          </a:ln>
          <a:effectLst/>
        </p:spPr>
        <p:txBody>
          <a:bodyPr wrap="none" anchor="ctr"/>
          <a:lstStyle/>
          <a:p>
            <a:endParaRPr lang="en-US"/>
          </a:p>
        </p:txBody>
      </p:sp>
      <p:sp>
        <p:nvSpPr>
          <p:cNvPr id="167947" name="Text Box 11"/>
          <p:cNvSpPr txBox="1">
            <a:spLocks noChangeArrowheads="1"/>
          </p:cNvSpPr>
          <p:nvPr/>
        </p:nvSpPr>
        <p:spPr bwMode="auto">
          <a:xfrm>
            <a:off x="5789613" y="2820988"/>
            <a:ext cx="827087" cy="581025"/>
          </a:xfrm>
          <a:prstGeom prst="rect">
            <a:avLst/>
          </a:prstGeom>
          <a:noFill/>
          <a:ln w="12700">
            <a:noFill/>
            <a:miter lim="800000"/>
            <a:headEnd type="none" w="sm" len="sm"/>
            <a:tailEnd type="none" w="sm" len="sm"/>
          </a:ln>
          <a:effectLst/>
        </p:spPr>
        <p:txBody>
          <a:bodyPr wrap="none">
            <a:spAutoFit/>
          </a:bodyPr>
          <a:lstStyle/>
          <a:p>
            <a:pPr algn="l"/>
            <a:r>
              <a:rPr lang="en-US" altLang="en-US" sz="1600" b="1">
                <a:solidFill>
                  <a:srgbClr val="FFFFFF"/>
                </a:solidFill>
              </a:rPr>
              <a:t>“Blue”</a:t>
            </a:r>
          </a:p>
          <a:p>
            <a:pPr algn="l"/>
            <a:r>
              <a:rPr lang="en-US" altLang="en-US" sz="1600" b="1">
                <a:solidFill>
                  <a:srgbClr val="FFFFFF"/>
                </a:solidFill>
              </a:rPr>
              <a:t>cones</a:t>
            </a:r>
          </a:p>
        </p:txBody>
      </p:sp>
      <p:sp>
        <p:nvSpPr>
          <p:cNvPr id="167948" name="Text Box 12"/>
          <p:cNvSpPr txBox="1">
            <a:spLocks noChangeArrowheads="1"/>
          </p:cNvSpPr>
          <p:nvPr/>
        </p:nvSpPr>
        <p:spPr bwMode="auto">
          <a:xfrm>
            <a:off x="6780213" y="2820988"/>
            <a:ext cx="974725" cy="581025"/>
          </a:xfrm>
          <a:prstGeom prst="rect">
            <a:avLst/>
          </a:prstGeom>
          <a:noFill/>
          <a:ln w="12700">
            <a:noFill/>
            <a:miter lim="800000"/>
            <a:headEnd type="none" w="sm" len="sm"/>
            <a:tailEnd type="none" w="sm" len="sm"/>
          </a:ln>
          <a:effectLst/>
        </p:spPr>
        <p:txBody>
          <a:bodyPr wrap="none">
            <a:spAutoFit/>
          </a:bodyPr>
          <a:lstStyle/>
          <a:p>
            <a:pPr algn="l"/>
            <a:r>
              <a:rPr lang="en-US" altLang="en-US" sz="1600" b="1">
                <a:solidFill>
                  <a:srgbClr val="FFFFFF"/>
                </a:solidFill>
              </a:rPr>
              <a:t>“Green”</a:t>
            </a:r>
          </a:p>
          <a:p>
            <a:pPr algn="l"/>
            <a:r>
              <a:rPr lang="en-US" altLang="en-US" sz="1600" b="1">
                <a:solidFill>
                  <a:srgbClr val="FFFFFF"/>
                </a:solidFill>
              </a:rPr>
              <a:t>cones</a:t>
            </a:r>
          </a:p>
        </p:txBody>
      </p:sp>
      <p:sp>
        <p:nvSpPr>
          <p:cNvPr id="167949" name="Text Box 13"/>
          <p:cNvSpPr txBox="1">
            <a:spLocks noChangeArrowheads="1"/>
          </p:cNvSpPr>
          <p:nvPr/>
        </p:nvSpPr>
        <p:spPr bwMode="auto">
          <a:xfrm>
            <a:off x="7618413" y="2820988"/>
            <a:ext cx="769937" cy="581025"/>
          </a:xfrm>
          <a:prstGeom prst="rect">
            <a:avLst/>
          </a:prstGeom>
          <a:noFill/>
          <a:ln w="12700">
            <a:noFill/>
            <a:miter lim="800000"/>
            <a:headEnd type="none" w="sm" len="sm"/>
            <a:tailEnd type="none" w="sm" len="sm"/>
          </a:ln>
          <a:effectLst/>
        </p:spPr>
        <p:txBody>
          <a:bodyPr wrap="none">
            <a:spAutoFit/>
          </a:bodyPr>
          <a:lstStyle/>
          <a:p>
            <a:pPr algn="l"/>
            <a:r>
              <a:rPr lang="en-US" altLang="en-US" sz="1600" b="1">
                <a:solidFill>
                  <a:srgbClr val="FFFFFF"/>
                </a:solidFill>
              </a:rPr>
              <a:t>“Red”</a:t>
            </a:r>
          </a:p>
          <a:p>
            <a:pPr algn="l"/>
            <a:r>
              <a:rPr lang="en-US" altLang="en-US" sz="1600" b="1">
                <a:solidFill>
                  <a:srgbClr val="FFFFFF"/>
                </a:solidFill>
              </a:rPr>
              <a:t>cones</a:t>
            </a:r>
          </a:p>
        </p:txBody>
      </p:sp>
      <p:sp>
        <p:nvSpPr>
          <p:cNvPr id="167950" name="Text Box 14"/>
          <p:cNvSpPr txBox="1">
            <a:spLocks noChangeArrowheads="1"/>
          </p:cNvSpPr>
          <p:nvPr/>
        </p:nvSpPr>
        <p:spPr bwMode="auto">
          <a:xfrm>
            <a:off x="5713413" y="5411788"/>
            <a:ext cx="3124200" cy="482600"/>
          </a:xfrm>
          <a:prstGeom prst="rect">
            <a:avLst/>
          </a:prstGeom>
          <a:noFill/>
          <a:ln w="12700">
            <a:noFill/>
            <a:miter lim="800000"/>
            <a:headEnd type="none" w="sm" len="sm"/>
            <a:tailEnd type="none" w="sm" len="sm"/>
          </a:ln>
          <a:effectLst/>
        </p:spPr>
        <p:txBody>
          <a:bodyPr>
            <a:spAutoFit/>
          </a:bodyPr>
          <a:lstStyle/>
          <a:p>
            <a:pPr>
              <a:lnSpc>
                <a:spcPct val="80000"/>
              </a:lnSpc>
            </a:pPr>
            <a:r>
              <a:rPr lang="en-US" altLang="en-US" sz="1600" b="1">
                <a:solidFill>
                  <a:srgbClr val="FFFFFF"/>
                </a:solidFill>
              </a:rPr>
              <a:t>Wavelength in nanometers</a:t>
            </a:r>
          </a:p>
          <a:p>
            <a:pPr>
              <a:lnSpc>
                <a:spcPct val="80000"/>
              </a:lnSpc>
            </a:pPr>
            <a:r>
              <a:rPr lang="en-US" altLang="en-US" sz="1600" b="1">
                <a:solidFill>
                  <a:srgbClr val="FFFFFF"/>
                </a:solidFill>
              </a:rPr>
              <a:t>(billionths of a meter)</a:t>
            </a:r>
          </a:p>
        </p:txBody>
      </p:sp>
      <p:sp>
        <p:nvSpPr>
          <p:cNvPr id="167951" name="Text Box 15"/>
          <p:cNvSpPr txBox="1">
            <a:spLocks noChangeArrowheads="1"/>
          </p:cNvSpPr>
          <p:nvPr/>
        </p:nvSpPr>
        <p:spPr bwMode="auto">
          <a:xfrm rot="-5400000">
            <a:off x="3128169" y="3577432"/>
            <a:ext cx="3124200" cy="5318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Relative responsiveness </a:t>
            </a:r>
          </a:p>
          <a:p>
            <a:pPr>
              <a:lnSpc>
                <a:spcPct val="80000"/>
              </a:lnSpc>
            </a:pPr>
            <a:r>
              <a:rPr lang="en-US" altLang="en-US" sz="1600" b="1">
                <a:solidFill>
                  <a:srgbClr val="FFFFFF"/>
                </a:solidFill>
              </a:rPr>
              <a:t>of cones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7939">
                                            <p:txEl>
                                              <p:pRg st="0" end="0"/>
                                            </p:txEl>
                                          </p:spTgt>
                                        </p:tgtEl>
                                        <p:attrNameLst>
                                          <p:attrName>style.visibility</p:attrName>
                                        </p:attrNameLst>
                                      </p:cBhvr>
                                      <p:to>
                                        <p:strVal val="visible"/>
                                      </p:to>
                                    </p:set>
                                  </p:childTnLst>
                                  <p:subTnLst>
                                    <p:animClr>
                                      <p:cBhvr override="childStyle">
                                        <p:cTn dur="1" fill="hold" display="0" masterRel="nextClick" afterEffect="1"/>
                                        <p:tgtEl>
                                          <p:spTgt spid="167939">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7939">
                                            <p:txEl>
                                              <p:pRg st="1" end="1"/>
                                            </p:txEl>
                                          </p:spTgt>
                                        </p:tgtEl>
                                        <p:attrNameLst>
                                          <p:attrName>style.visibility</p:attrName>
                                        </p:attrNameLst>
                                      </p:cBhvr>
                                      <p:to>
                                        <p:strVal val="visible"/>
                                      </p:to>
                                    </p:set>
                                  </p:childTnLst>
                                  <p:subTnLst>
                                    <p:animClr>
                                      <p:cBhvr override="childStyle">
                                        <p:cTn dur="1" fill="hold" display="0" masterRel="nextClick" afterEffect="1"/>
                                        <p:tgtEl>
                                          <p:spTgt spid="167939">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7939">
                                            <p:txEl>
                                              <p:pRg st="2" end="2"/>
                                            </p:txEl>
                                          </p:spTgt>
                                        </p:tgtEl>
                                        <p:attrNameLst>
                                          <p:attrName>style.visibility</p:attrName>
                                        </p:attrNameLst>
                                      </p:cBhvr>
                                      <p:to>
                                        <p:strVal val="visible"/>
                                      </p:to>
                                    </p:set>
                                  </p:childTnLst>
                                  <p:subTnLst>
                                    <p:animClr>
                                      <p:cBhvr override="childStyle">
                                        <p:cTn dur="1" fill="hold" display="0" masterRel="nextClick" afterEffect="1"/>
                                        <p:tgtEl>
                                          <p:spTgt spid="167939">
                                            <p:txEl>
                                              <p:pRg st="2" end="2"/>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9" grpId="0" build="p" bldLvl="4"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r>
              <a:rPr lang="en-US" altLang="en-US"/>
              <a:t>Trichromacy and TV</a:t>
            </a:r>
          </a:p>
        </p:txBody>
      </p:sp>
      <p:sp>
        <p:nvSpPr>
          <p:cNvPr id="168963" name="Rectangle 3"/>
          <p:cNvSpPr>
            <a:spLocks noGrp="1" noChangeArrowheads="1"/>
          </p:cNvSpPr>
          <p:nvPr>
            <p:ph type="body" idx="1"/>
          </p:nvPr>
        </p:nvSpPr>
        <p:spPr>
          <a:xfrm>
            <a:off x="304800" y="1600200"/>
            <a:ext cx="8686800" cy="4171950"/>
          </a:xfrm>
        </p:spPr>
        <p:txBody>
          <a:bodyPr/>
          <a:lstStyle/>
          <a:p>
            <a:r>
              <a:rPr lang="en-US" altLang="en-US" sz="2800"/>
              <a:t>All color televisions are based on the fact that normal human color vision is trichromatic</a:t>
            </a:r>
          </a:p>
          <a:p>
            <a:r>
              <a:rPr lang="en-US" altLang="en-US" sz="2800"/>
              <a:t>Although we perceive the whole range of colors from a TV screen, it only has three colored phosphors (red, green, and blue)</a:t>
            </a:r>
          </a:p>
          <a:p>
            <a:r>
              <a:rPr lang="en-US" altLang="en-US" sz="2800"/>
              <a:t>By varying the relative intensity of the three phosphors, we can fool the visual system into thinking it is seeing many different colors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050"/>
          <p:cNvSpPr>
            <a:spLocks noGrp="1" noChangeArrowheads="1"/>
          </p:cNvSpPr>
          <p:nvPr>
            <p:ph type="title"/>
          </p:nvPr>
        </p:nvSpPr>
        <p:spPr/>
        <p:txBody>
          <a:bodyPr/>
          <a:lstStyle/>
          <a:p>
            <a:r>
              <a:rPr lang="en-US" altLang="en-US"/>
              <a:t>Vision</a:t>
            </a:r>
          </a:p>
        </p:txBody>
      </p:sp>
      <p:sp>
        <p:nvSpPr>
          <p:cNvPr id="156675" name="Rectangle 2051"/>
          <p:cNvSpPr>
            <a:spLocks noGrp="1" noChangeArrowheads="1"/>
          </p:cNvSpPr>
          <p:nvPr>
            <p:ph type="body" idx="1"/>
          </p:nvPr>
        </p:nvSpPr>
        <p:spPr/>
        <p:txBody>
          <a:bodyPr/>
          <a:lstStyle/>
          <a:p>
            <a:r>
              <a:rPr lang="en-US" altLang="en-US" sz="3200"/>
              <a:t>Purpose of the visual system</a:t>
            </a:r>
            <a:endParaRPr lang="en-US" altLang="en-US"/>
          </a:p>
          <a:p>
            <a:pPr lvl="1"/>
            <a:r>
              <a:rPr lang="en-US" altLang="en-US" sz="2800"/>
              <a:t>transform light energy into an electro-chemical neural response</a:t>
            </a:r>
          </a:p>
          <a:p>
            <a:pPr lvl="1"/>
            <a:r>
              <a:rPr lang="en-US" altLang="en-US" sz="2800"/>
              <a:t>represent characteristics of objects in our environment such as size, color, shape, and location</a:t>
            </a:r>
            <a:endParaRPr lang="en-US"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406400" y="381000"/>
            <a:ext cx="7772400" cy="1143000"/>
          </a:xfrm>
        </p:spPr>
        <p:txBody>
          <a:bodyPr/>
          <a:lstStyle/>
          <a:p>
            <a:r>
              <a:rPr lang="en-US" altLang="en-US"/>
              <a:t>Opponent Process Theory of Color Vision</a:t>
            </a:r>
          </a:p>
        </p:txBody>
      </p:sp>
      <p:sp>
        <p:nvSpPr>
          <p:cNvPr id="169987" name="Rectangle 3"/>
          <p:cNvSpPr>
            <a:spLocks noGrp="1" noChangeArrowheads="1"/>
          </p:cNvSpPr>
          <p:nvPr>
            <p:ph type="body" idx="1"/>
          </p:nvPr>
        </p:nvSpPr>
        <p:spPr>
          <a:xfrm>
            <a:off x="533400" y="1828800"/>
            <a:ext cx="8178800" cy="4286250"/>
          </a:xfrm>
        </p:spPr>
        <p:txBody>
          <a:bodyPr/>
          <a:lstStyle/>
          <a:p>
            <a:r>
              <a:rPr lang="en-US" altLang="en-US" sz="3200"/>
              <a:t>Some aspects of our color perception are difficult to explain by the trichromatic theory alone</a:t>
            </a:r>
          </a:p>
          <a:p>
            <a:r>
              <a:rPr lang="en-US" altLang="en-US" sz="3200"/>
              <a:t>Example: afterimages</a:t>
            </a:r>
          </a:p>
          <a:p>
            <a:pPr lvl="1"/>
            <a:r>
              <a:rPr lang="en-US" altLang="en-US" sz="2800"/>
              <a:t>if we view colored stimuli for an extended period of time, we will see an afterimage in a complementary color</a:t>
            </a:r>
            <a:endParaRPr lang="en-US"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228600" y="381000"/>
            <a:ext cx="7772400" cy="1143000"/>
          </a:xfrm>
          <a:effectLst>
            <a:outerShdw dist="35921" dir="2700000" algn="ctr" rotWithShape="0">
              <a:schemeClr val="bg2"/>
            </a:outerShdw>
          </a:effectLst>
        </p:spPr>
        <p:txBody>
          <a:bodyPr/>
          <a:lstStyle/>
          <a:p>
            <a:r>
              <a:rPr lang="en-US" altLang="en-US"/>
              <a:t>Complementary</a:t>
            </a:r>
            <a:br>
              <a:rPr lang="en-US" altLang="en-US"/>
            </a:br>
            <a:r>
              <a:rPr lang="en-US" altLang="en-US"/>
              <a:t>Afterimages</a:t>
            </a:r>
          </a:p>
        </p:txBody>
      </p:sp>
      <p:pic>
        <p:nvPicPr>
          <p:cNvPr id="171014" name="Picture 6" descr="E:\Sensation\Figures\Sensation2\7_22.jpg"/>
          <p:cNvPicPr>
            <a:picLocks noChangeAspect="1" noChangeArrowheads="1"/>
          </p:cNvPicPr>
          <p:nvPr>
            <p:ph type="chart" idx="1"/>
          </p:nvPr>
        </p:nvPicPr>
        <p:blipFill>
          <a:blip r:embed="rId3" cstate="print"/>
          <a:srcRect l="821" t="1779" r="38271" b="2225"/>
          <a:stretch>
            <a:fillRect/>
          </a:stretch>
        </p:blipFill>
        <p:spPr>
          <a:xfrm>
            <a:off x="838200" y="2743200"/>
            <a:ext cx="3759200" cy="2738438"/>
          </a:xfrm>
        </p:spPr>
      </p:pic>
      <p:sp>
        <p:nvSpPr>
          <p:cNvPr id="171015" name="AutoShape 7"/>
          <p:cNvSpPr>
            <a:spLocks noChangeArrowheads="1"/>
          </p:cNvSpPr>
          <p:nvPr/>
        </p:nvSpPr>
        <p:spPr bwMode="auto">
          <a:xfrm>
            <a:off x="2674938" y="4016375"/>
            <a:ext cx="182562" cy="182563"/>
          </a:xfrm>
          <a:prstGeom prst="flowChartConnector">
            <a:avLst/>
          </a:prstGeom>
          <a:solidFill>
            <a:schemeClr val="hlink"/>
          </a:solidFill>
          <a:ln w="12700">
            <a:noFill/>
            <a:round/>
            <a:headEnd type="none" w="sm" len="sm"/>
            <a:tailEnd type="none" w="sm" len="sm"/>
          </a:ln>
          <a:effectLst/>
        </p:spPr>
        <p:txBody>
          <a:bodyPr wrap="none" anchor="ctr"/>
          <a:lstStyle/>
          <a:p>
            <a:endParaRPr lang="en-US"/>
          </a:p>
        </p:txBody>
      </p:sp>
      <p:sp>
        <p:nvSpPr>
          <p:cNvPr id="171017" name="AutoShape 9"/>
          <p:cNvSpPr>
            <a:spLocks noChangeArrowheads="1"/>
          </p:cNvSpPr>
          <p:nvPr/>
        </p:nvSpPr>
        <p:spPr bwMode="auto">
          <a:xfrm>
            <a:off x="6870700" y="4064000"/>
            <a:ext cx="182563" cy="182563"/>
          </a:xfrm>
          <a:prstGeom prst="flowChartConnector">
            <a:avLst/>
          </a:prstGeom>
          <a:solidFill>
            <a:schemeClr val="hlink"/>
          </a:solidFill>
          <a:ln w="12700">
            <a:noFill/>
            <a:round/>
            <a:headEnd type="none" w="sm" len="sm"/>
            <a:tailEnd type="none" w="sm" len="sm"/>
          </a:ln>
          <a:effectLst/>
        </p:spPr>
        <p:txBody>
          <a:bodyPr wrap="none" anchor="ct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457200" y="0"/>
            <a:ext cx="7772400" cy="1143000"/>
          </a:xfrm>
        </p:spPr>
        <p:txBody>
          <a:bodyPr/>
          <a:lstStyle/>
          <a:p>
            <a:r>
              <a:rPr lang="en-US" altLang="en-US"/>
              <a:t>Opponent-Process Theory</a:t>
            </a:r>
          </a:p>
        </p:txBody>
      </p:sp>
      <p:sp>
        <p:nvSpPr>
          <p:cNvPr id="172035" name="Rectangle 3"/>
          <p:cNvSpPr>
            <a:spLocks noGrp="1" noChangeArrowheads="1"/>
          </p:cNvSpPr>
          <p:nvPr>
            <p:ph type="body" idx="1"/>
          </p:nvPr>
        </p:nvSpPr>
        <p:spPr>
          <a:xfrm>
            <a:off x="609600" y="1676400"/>
            <a:ext cx="8305800" cy="5029200"/>
          </a:xfrm>
        </p:spPr>
        <p:txBody>
          <a:bodyPr/>
          <a:lstStyle/>
          <a:p>
            <a:r>
              <a:rPr lang="en-US" altLang="en-US" sz="2800"/>
              <a:t>To account for phenomena like complementary afterimages, Herring proposed that we have two types of color opponent cells</a:t>
            </a:r>
            <a:endParaRPr lang="en-US" altLang="en-US"/>
          </a:p>
          <a:p>
            <a:pPr lvl="1"/>
            <a:r>
              <a:rPr lang="en-US" altLang="en-US"/>
              <a:t>red-green opponent cells</a:t>
            </a:r>
          </a:p>
          <a:p>
            <a:pPr lvl="1"/>
            <a:r>
              <a:rPr lang="en-US" altLang="en-US"/>
              <a:t>blue-yellow opponent cells</a:t>
            </a:r>
          </a:p>
          <a:p>
            <a:r>
              <a:rPr lang="en-US" altLang="en-US" sz="2800"/>
              <a:t>Our current view of color vision is that it is based on both the trichromatic and opponent process theory</a:t>
            </a:r>
            <a:endParaRPr lang="en-US"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ltLang="en-US"/>
              <a:t>Visual Pathway</a:t>
            </a:r>
          </a:p>
        </p:txBody>
      </p:sp>
      <p:grpSp>
        <p:nvGrpSpPr>
          <p:cNvPr id="174105" name="Group 25"/>
          <p:cNvGrpSpPr>
            <a:grpSpLocks/>
          </p:cNvGrpSpPr>
          <p:nvPr/>
        </p:nvGrpSpPr>
        <p:grpSpPr bwMode="auto">
          <a:xfrm>
            <a:off x="1066800" y="1716088"/>
            <a:ext cx="7162800" cy="5126037"/>
            <a:chOff x="912" y="1081"/>
            <a:chExt cx="4512" cy="3229"/>
          </a:xfrm>
        </p:grpSpPr>
        <p:pic>
          <p:nvPicPr>
            <p:cNvPr id="174088" name="Picture 8" descr="&#10;halfbrain.pct                                                  00006F14&#10;Love Child                     B3E4B0F3:"/>
            <p:cNvPicPr>
              <a:picLocks noChangeAspect="1" noChangeArrowheads="1"/>
            </p:cNvPicPr>
            <p:nvPr/>
          </p:nvPicPr>
          <p:blipFill>
            <a:blip r:embed="rId2" cstate="print"/>
            <a:srcRect b="2591"/>
            <a:stretch>
              <a:fillRect/>
            </a:stretch>
          </p:blipFill>
          <p:spPr bwMode="auto">
            <a:xfrm>
              <a:off x="912" y="1081"/>
              <a:ext cx="4512" cy="3229"/>
            </a:xfrm>
            <a:prstGeom prst="rect">
              <a:avLst/>
            </a:prstGeom>
            <a:noFill/>
          </p:spPr>
        </p:pic>
        <p:sp>
          <p:nvSpPr>
            <p:cNvPr id="174089" name="Line 9"/>
            <p:cNvSpPr>
              <a:spLocks noChangeShapeType="1"/>
            </p:cNvSpPr>
            <p:nvPr/>
          </p:nvSpPr>
          <p:spPr bwMode="auto">
            <a:xfrm>
              <a:off x="5060" y="2092"/>
              <a:ext cx="1" cy="350"/>
            </a:xfrm>
            <a:prstGeom prst="line">
              <a:avLst/>
            </a:prstGeom>
            <a:noFill/>
            <a:ln w="28575">
              <a:solidFill>
                <a:schemeClr val="hlink"/>
              </a:solidFill>
              <a:round/>
              <a:headEnd type="none" w="sm" len="sm"/>
              <a:tailEnd type="none" w="sm" len="sm"/>
            </a:ln>
            <a:effectLst/>
          </p:spPr>
          <p:txBody>
            <a:bodyPr wrap="none" anchor="ctr"/>
            <a:lstStyle/>
            <a:p>
              <a:endParaRPr lang="en-US"/>
            </a:p>
          </p:txBody>
        </p:sp>
        <p:sp>
          <p:nvSpPr>
            <p:cNvPr id="174090" name="Text Box 10"/>
            <p:cNvSpPr txBox="1">
              <a:spLocks noChangeArrowheads="1"/>
            </p:cNvSpPr>
            <p:nvPr/>
          </p:nvSpPr>
          <p:spPr bwMode="auto">
            <a:xfrm>
              <a:off x="4797" y="2413"/>
              <a:ext cx="556" cy="231"/>
            </a:xfrm>
            <a:prstGeom prst="rect">
              <a:avLst/>
            </a:prstGeom>
            <a:noFill/>
            <a:ln w="12700">
              <a:noFill/>
              <a:miter lim="800000"/>
              <a:headEnd type="none" w="sm" len="sm"/>
              <a:tailEnd type="none" w="sm" len="sm"/>
            </a:ln>
            <a:effectLst/>
          </p:spPr>
          <p:txBody>
            <a:bodyPr wrap="none">
              <a:spAutoFit/>
            </a:bodyPr>
            <a:lstStyle/>
            <a:p>
              <a:r>
                <a:rPr lang="en-US" altLang="en-US" sz="1800" b="1">
                  <a:solidFill>
                    <a:srgbClr val="FFFFFF"/>
                  </a:solidFill>
                </a:rPr>
                <a:t>Retina</a:t>
              </a:r>
            </a:p>
          </p:txBody>
        </p:sp>
        <p:sp>
          <p:nvSpPr>
            <p:cNvPr id="174091" name="Line 11"/>
            <p:cNvSpPr>
              <a:spLocks noChangeShapeType="1"/>
            </p:cNvSpPr>
            <p:nvPr/>
          </p:nvSpPr>
          <p:spPr bwMode="auto">
            <a:xfrm flipV="1">
              <a:off x="3390" y="2536"/>
              <a:ext cx="258" cy="0"/>
            </a:xfrm>
            <a:prstGeom prst="line">
              <a:avLst/>
            </a:prstGeom>
            <a:noFill/>
            <a:ln w="28575">
              <a:solidFill>
                <a:schemeClr val="hlink"/>
              </a:solidFill>
              <a:round/>
              <a:headEnd type="none" w="sm" len="sm"/>
              <a:tailEnd type="none" w="sm" len="sm"/>
            </a:ln>
            <a:effectLst/>
          </p:spPr>
          <p:txBody>
            <a:bodyPr wrap="none" anchor="ctr"/>
            <a:lstStyle/>
            <a:p>
              <a:endParaRPr lang="en-US"/>
            </a:p>
          </p:txBody>
        </p:sp>
        <p:sp>
          <p:nvSpPr>
            <p:cNvPr id="174092" name="Text Box 12"/>
            <p:cNvSpPr txBox="1">
              <a:spLocks noChangeArrowheads="1"/>
            </p:cNvSpPr>
            <p:nvPr/>
          </p:nvSpPr>
          <p:spPr bwMode="auto">
            <a:xfrm>
              <a:off x="3552" y="2359"/>
              <a:ext cx="563" cy="370"/>
            </a:xfrm>
            <a:prstGeom prst="rect">
              <a:avLst/>
            </a:prstGeom>
            <a:noFill/>
            <a:ln w="12700">
              <a:noFill/>
              <a:miter lim="800000"/>
              <a:headEnd type="none" w="sm" len="sm"/>
              <a:tailEnd type="none" w="sm" len="sm"/>
            </a:ln>
            <a:effectLst/>
          </p:spPr>
          <p:txBody>
            <a:bodyPr>
              <a:spAutoFit/>
            </a:bodyPr>
            <a:lstStyle/>
            <a:p>
              <a:pPr>
                <a:lnSpc>
                  <a:spcPct val="90000"/>
                </a:lnSpc>
              </a:pPr>
              <a:r>
                <a:rPr lang="en-US" altLang="en-US" sz="1800" b="1">
                  <a:solidFill>
                    <a:schemeClr val="bg1"/>
                  </a:solidFill>
                </a:rPr>
                <a:t>Optic</a:t>
              </a:r>
            </a:p>
            <a:p>
              <a:pPr>
                <a:lnSpc>
                  <a:spcPct val="90000"/>
                </a:lnSpc>
              </a:pPr>
              <a:r>
                <a:rPr lang="en-US" altLang="en-US" sz="1800" b="1">
                  <a:solidFill>
                    <a:schemeClr val="bg1"/>
                  </a:solidFill>
                </a:rPr>
                <a:t>tract</a:t>
              </a:r>
            </a:p>
          </p:txBody>
        </p:sp>
        <p:sp>
          <p:nvSpPr>
            <p:cNvPr id="174093" name="Line 13"/>
            <p:cNvSpPr>
              <a:spLocks noChangeShapeType="1"/>
            </p:cNvSpPr>
            <p:nvPr/>
          </p:nvSpPr>
          <p:spPr bwMode="auto">
            <a:xfrm>
              <a:off x="3100" y="2239"/>
              <a:ext cx="238" cy="5"/>
            </a:xfrm>
            <a:prstGeom prst="line">
              <a:avLst/>
            </a:prstGeom>
            <a:noFill/>
            <a:ln w="28575">
              <a:solidFill>
                <a:schemeClr val="hlink"/>
              </a:solidFill>
              <a:round/>
              <a:headEnd type="none" w="sm" len="sm"/>
              <a:tailEnd type="none" w="sm" len="sm"/>
            </a:ln>
            <a:effectLst/>
          </p:spPr>
          <p:txBody>
            <a:bodyPr wrap="none" anchor="ctr"/>
            <a:lstStyle/>
            <a:p>
              <a:endParaRPr lang="en-US"/>
            </a:p>
          </p:txBody>
        </p:sp>
        <p:sp>
          <p:nvSpPr>
            <p:cNvPr id="174094" name="Text Box 14"/>
            <p:cNvSpPr txBox="1">
              <a:spLocks noChangeArrowheads="1"/>
            </p:cNvSpPr>
            <p:nvPr/>
          </p:nvSpPr>
          <p:spPr bwMode="auto">
            <a:xfrm>
              <a:off x="2679" y="2078"/>
              <a:ext cx="777" cy="370"/>
            </a:xfrm>
            <a:prstGeom prst="rect">
              <a:avLst/>
            </a:prstGeom>
            <a:noFill/>
            <a:ln w="12700">
              <a:noFill/>
              <a:miter lim="800000"/>
              <a:headEnd type="none" w="sm" len="sm"/>
              <a:tailEnd type="none" w="sm" len="sm"/>
            </a:ln>
            <a:effectLst/>
          </p:spPr>
          <p:txBody>
            <a:bodyPr>
              <a:spAutoFit/>
            </a:bodyPr>
            <a:lstStyle/>
            <a:p>
              <a:pPr algn="l">
                <a:lnSpc>
                  <a:spcPct val="90000"/>
                </a:lnSpc>
              </a:pPr>
              <a:r>
                <a:rPr lang="en-US" altLang="en-US" sz="1800" b="1">
                  <a:solidFill>
                    <a:schemeClr val="bg1"/>
                  </a:solidFill>
                </a:rPr>
                <a:t>Optic</a:t>
              </a:r>
            </a:p>
            <a:p>
              <a:pPr algn="l">
                <a:lnSpc>
                  <a:spcPct val="90000"/>
                </a:lnSpc>
              </a:pPr>
              <a:r>
                <a:rPr lang="en-US" altLang="en-US" sz="1800" b="1">
                  <a:solidFill>
                    <a:schemeClr val="bg1"/>
                  </a:solidFill>
                </a:rPr>
                <a:t>chiasm</a:t>
              </a:r>
            </a:p>
          </p:txBody>
        </p:sp>
        <p:sp>
          <p:nvSpPr>
            <p:cNvPr id="174097" name="Line 17"/>
            <p:cNvSpPr>
              <a:spLocks noChangeShapeType="1"/>
            </p:cNvSpPr>
            <p:nvPr/>
          </p:nvSpPr>
          <p:spPr bwMode="auto">
            <a:xfrm>
              <a:off x="3524" y="1647"/>
              <a:ext cx="238" cy="5"/>
            </a:xfrm>
            <a:prstGeom prst="line">
              <a:avLst/>
            </a:prstGeom>
            <a:noFill/>
            <a:ln w="28575">
              <a:solidFill>
                <a:schemeClr val="hlink"/>
              </a:solidFill>
              <a:round/>
              <a:headEnd type="none" w="sm" len="sm"/>
              <a:tailEnd type="none" w="sm" len="sm"/>
            </a:ln>
            <a:effectLst/>
          </p:spPr>
          <p:txBody>
            <a:bodyPr wrap="none" anchor="ctr"/>
            <a:lstStyle/>
            <a:p>
              <a:endParaRPr lang="en-US"/>
            </a:p>
          </p:txBody>
        </p:sp>
        <p:sp>
          <p:nvSpPr>
            <p:cNvPr id="174098" name="Line 18"/>
            <p:cNvSpPr>
              <a:spLocks noChangeShapeType="1"/>
            </p:cNvSpPr>
            <p:nvPr/>
          </p:nvSpPr>
          <p:spPr bwMode="auto">
            <a:xfrm flipV="1">
              <a:off x="2667" y="1526"/>
              <a:ext cx="1" cy="272"/>
            </a:xfrm>
            <a:prstGeom prst="line">
              <a:avLst/>
            </a:prstGeom>
            <a:noFill/>
            <a:ln w="28575">
              <a:solidFill>
                <a:schemeClr val="hlink"/>
              </a:solidFill>
              <a:round/>
              <a:headEnd type="none" w="sm" len="sm"/>
              <a:tailEnd type="none" w="sm" len="sm"/>
            </a:ln>
            <a:effectLst/>
          </p:spPr>
          <p:txBody>
            <a:bodyPr wrap="none" anchor="ctr"/>
            <a:lstStyle/>
            <a:p>
              <a:endParaRPr lang="en-US"/>
            </a:p>
          </p:txBody>
        </p:sp>
        <p:sp>
          <p:nvSpPr>
            <p:cNvPr id="174099" name="Text Box 19"/>
            <p:cNvSpPr txBox="1">
              <a:spLocks noChangeArrowheads="1"/>
            </p:cNvSpPr>
            <p:nvPr/>
          </p:nvSpPr>
          <p:spPr bwMode="auto">
            <a:xfrm>
              <a:off x="3016" y="1538"/>
              <a:ext cx="563" cy="370"/>
            </a:xfrm>
            <a:prstGeom prst="rect">
              <a:avLst/>
            </a:prstGeom>
            <a:noFill/>
            <a:ln w="12700">
              <a:noFill/>
              <a:miter lim="800000"/>
              <a:headEnd type="none" w="sm" len="sm"/>
              <a:tailEnd type="none" w="sm" len="sm"/>
            </a:ln>
            <a:effectLst/>
          </p:spPr>
          <p:txBody>
            <a:bodyPr>
              <a:spAutoFit/>
            </a:bodyPr>
            <a:lstStyle/>
            <a:p>
              <a:pPr>
                <a:lnSpc>
                  <a:spcPct val="90000"/>
                </a:lnSpc>
              </a:pPr>
              <a:r>
                <a:rPr lang="en-US" altLang="en-US" sz="1800" b="1">
                  <a:solidFill>
                    <a:schemeClr val="bg1"/>
                  </a:solidFill>
                </a:rPr>
                <a:t>Optic</a:t>
              </a:r>
            </a:p>
            <a:p>
              <a:pPr>
                <a:lnSpc>
                  <a:spcPct val="90000"/>
                </a:lnSpc>
              </a:pPr>
              <a:r>
                <a:rPr lang="en-US" altLang="en-US" sz="1800" b="1">
                  <a:solidFill>
                    <a:schemeClr val="bg1"/>
                  </a:solidFill>
                </a:rPr>
                <a:t>nerve</a:t>
              </a:r>
            </a:p>
          </p:txBody>
        </p:sp>
        <p:sp>
          <p:nvSpPr>
            <p:cNvPr id="174100" name="Text Box 20"/>
            <p:cNvSpPr txBox="1">
              <a:spLocks noChangeArrowheads="1"/>
            </p:cNvSpPr>
            <p:nvPr/>
          </p:nvSpPr>
          <p:spPr bwMode="auto">
            <a:xfrm>
              <a:off x="2112" y="1132"/>
              <a:ext cx="1334" cy="404"/>
            </a:xfrm>
            <a:prstGeom prst="rect">
              <a:avLst/>
            </a:prstGeom>
            <a:noFill/>
            <a:ln w="12700">
              <a:noFill/>
              <a:miter lim="800000"/>
              <a:headEnd type="none" w="sm" len="sm"/>
              <a:tailEnd type="none" w="sm" len="sm"/>
            </a:ln>
            <a:effectLst/>
          </p:spPr>
          <p:txBody>
            <a:bodyPr>
              <a:spAutoFit/>
            </a:bodyPr>
            <a:lstStyle/>
            <a:p>
              <a:pPr algn="l"/>
              <a:r>
                <a:rPr lang="en-US" altLang="en-US" sz="1800" b="1">
                  <a:solidFill>
                    <a:srgbClr val="FFFFFF"/>
                  </a:solidFill>
                </a:rPr>
                <a:t>Visual area</a:t>
              </a:r>
            </a:p>
            <a:p>
              <a:pPr algn="l"/>
              <a:r>
                <a:rPr lang="en-US" altLang="en-US" sz="1800" b="1">
                  <a:solidFill>
                    <a:srgbClr val="FFFFFF"/>
                  </a:solidFill>
                </a:rPr>
                <a:t>of the thalamus </a:t>
              </a:r>
            </a:p>
          </p:txBody>
        </p:sp>
        <p:sp>
          <p:nvSpPr>
            <p:cNvPr id="174101" name="Line 21"/>
            <p:cNvSpPr>
              <a:spLocks noChangeShapeType="1"/>
            </p:cNvSpPr>
            <p:nvPr/>
          </p:nvSpPr>
          <p:spPr bwMode="auto">
            <a:xfrm flipV="1">
              <a:off x="1236" y="2798"/>
              <a:ext cx="382" cy="403"/>
            </a:xfrm>
            <a:prstGeom prst="line">
              <a:avLst/>
            </a:prstGeom>
            <a:noFill/>
            <a:ln w="28575">
              <a:solidFill>
                <a:schemeClr val="hlink"/>
              </a:solidFill>
              <a:round/>
              <a:headEnd type="none" w="sm" len="sm"/>
              <a:tailEnd type="none" w="sm" len="sm"/>
            </a:ln>
            <a:effectLst/>
          </p:spPr>
          <p:txBody>
            <a:bodyPr wrap="none" anchor="ctr"/>
            <a:lstStyle/>
            <a:p>
              <a:endParaRPr lang="en-US"/>
            </a:p>
          </p:txBody>
        </p:sp>
        <p:sp>
          <p:nvSpPr>
            <p:cNvPr id="174102" name="Line 22"/>
            <p:cNvSpPr>
              <a:spLocks noChangeShapeType="1"/>
            </p:cNvSpPr>
            <p:nvPr/>
          </p:nvSpPr>
          <p:spPr bwMode="auto">
            <a:xfrm flipV="1">
              <a:off x="1240" y="2958"/>
              <a:ext cx="581" cy="240"/>
            </a:xfrm>
            <a:prstGeom prst="line">
              <a:avLst/>
            </a:prstGeom>
            <a:noFill/>
            <a:ln w="28575">
              <a:solidFill>
                <a:schemeClr val="hlink"/>
              </a:solidFill>
              <a:round/>
              <a:headEnd type="none" w="sm" len="sm"/>
              <a:tailEnd type="none" w="sm" len="sm"/>
            </a:ln>
            <a:effectLst/>
          </p:spPr>
          <p:txBody>
            <a:bodyPr wrap="none" anchor="ctr"/>
            <a:lstStyle/>
            <a:p>
              <a:endParaRPr lang="en-US"/>
            </a:p>
          </p:txBody>
        </p:sp>
        <p:sp>
          <p:nvSpPr>
            <p:cNvPr id="174103" name="Text Box 23"/>
            <p:cNvSpPr txBox="1">
              <a:spLocks noChangeArrowheads="1"/>
            </p:cNvSpPr>
            <p:nvPr/>
          </p:nvSpPr>
          <p:spPr bwMode="auto">
            <a:xfrm>
              <a:off x="912" y="3182"/>
              <a:ext cx="777" cy="370"/>
            </a:xfrm>
            <a:prstGeom prst="rect">
              <a:avLst/>
            </a:prstGeom>
            <a:noFill/>
            <a:ln w="12700">
              <a:noFill/>
              <a:miter lim="800000"/>
              <a:headEnd type="none" w="sm" len="sm"/>
              <a:tailEnd type="none" w="sm" len="sm"/>
            </a:ln>
            <a:effectLst/>
          </p:spPr>
          <p:txBody>
            <a:bodyPr>
              <a:spAutoFit/>
            </a:bodyPr>
            <a:lstStyle/>
            <a:p>
              <a:pPr algn="l">
                <a:lnSpc>
                  <a:spcPct val="90000"/>
                </a:lnSpc>
              </a:pPr>
              <a:r>
                <a:rPr lang="en-US" altLang="en-US" sz="1800" b="1">
                  <a:solidFill>
                    <a:srgbClr val="FFFFFF"/>
                  </a:solidFill>
                </a:rPr>
                <a:t>Visual</a:t>
              </a:r>
            </a:p>
            <a:p>
              <a:pPr algn="l">
                <a:lnSpc>
                  <a:spcPct val="90000"/>
                </a:lnSpc>
              </a:pPr>
              <a:r>
                <a:rPr lang="en-US" altLang="en-US" sz="1800" b="1">
                  <a:solidFill>
                    <a:srgbClr val="FFFFFF"/>
                  </a:solidFill>
                </a:rPr>
                <a:t>cortex</a:t>
              </a: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r>
              <a:rPr lang="en-US" altLang="en-US"/>
              <a:t>Visual Pathway</a:t>
            </a:r>
          </a:p>
        </p:txBody>
      </p:sp>
      <p:sp>
        <p:nvSpPr>
          <p:cNvPr id="189443" name="Rectangle 3"/>
          <p:cNvSpPr>
            <a:spLocks noGrp="1" noChangeArrowheads="1"/>
          </p:cNvSpPr>
          <p:nvPr>
            <p:ph type="body" sz="half" idx="1"/>
          </p:nvPr>
        </p:nvSpPr>
        <p:spPr>
          <a:xfrm>
            <a:off x="609600" y="1752600"/>
            <a:ext cx="8077200" cy="4572000"/>
          </a:xfrm>
        </p:spPr>
        <p:txBody>
          <a:bodyPr/>
          <a:lstStyle/>
          <a:p>
            <a:r>
              <a:rPr lang="en-US" altLang="en-US" sz="3200"/>
              <a:t>Axons of the ganglion cells come together to form the optic nerve</a:t>
            </a:r>
          </a:p>
          <a:p>
            <a:r>
              <a:rPr lang="en-US" altLang="en-US" sz="3200"/>
              <a:t>Half of optic nerve fibers cross into opposite hemisphere and synapse onto LGN (lateral geniculate nucleus)</a:t>
            </a:r>
          </a:p>
          <a:p>
            <a:r>
              <a:rPr lang="en-US" altLang="en-US" sz="3200"/>
              <a:t>LGN neurons synapse onto primary visual cortex</a:t>
            </a:r>
          </a:p>
          <a:p>
            <a:endParaRPr lang="en-US" altLang="en-US" sz="32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algn="ctr"/>
            <a:r>
              <a:rPr lang="en-US" altLang="en-US"/>
              <a:t>Overview of Visual System</a:t>
            </a:r>
          </a:p>
        </p:txBody>
      </p:sp>
      <p:sp>
        <p:nvSpPr>
          <p:cNvPr id="175107" name="Rectangle 3"/>
          <p:cNvSpPr>
            <a:spLocks noGrp="1" noChangeArrowheads="1"/>
          </p:cNvSpPr>
          <p:nvPr>
            <p:ph type="body" idx="1"/>
          </p:nvPr>
        </p:nvSpPr>
        <p:spPr>
          <a:xfrm>
            <a:off x="533400" y="1885950"/>
            <a:ext cx="8305800" cy="4972050"/>
          </a:xfrm>
        </p:spPr>
        <p:txBody>
          <a:bodyPr/>
          <a:lstStyle/>
          <a:p>
            <a:r>
              <a:rPr lang="en-US" altLang="en-US"/>
              <a:t>The eye is like a camera, but instead of using film to catch the light we have rods and cones</a:t>
            </a:r>
          </a:p>
          <a:p>
            <a:r>
              <a:rPr lang="en-US" altLang="en-US"/>
              <a:t>Cones allow us to see fine spatial detail and color, but can not function well in dim light</a:t>
            </a:r>
          </a:p>
          <a:p>
            <a:r>
              <a:rPr lang="en-US" altLang="en-US"/>
              <a:t>Rods enable us to see in dim light, but at the loss of color and fine spatial detail</a:t>
            </a:r>
          </a:p>
          <a:p>
            <a:r>
              <a:rPr lang="en-US" altLang="en-US"/>
              <a:t>Our color vision is based on the presence of 3 types of cones, each maximally sensitive to a different range of wavelengths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US" altLang="en-US"/>
              <a:t>Light - The Visual Stimulus</a:t>
            </a:r>
          </a:p>
        </p:txBody>
      </p:sp>
      <p:grpSp>
        <p:nvGrpSpPr>
          <p:cNvPr id="157814" name="Group 118"/>
          <p:cNvGrpSpPr>
            <a:grpSpLocks/>
          </p:cNvGrpSpPr>
          <p:nvPr/>
        </p:nvGrpSpPr>
        <p:grpSpPr bwMode="auto">
          <a:xfrm>
            <a:off x="990600" y="1752600"/>
            <a:ext cx="8077200" cy="5091113"/>
            <a:chOff x="624" y="1104"/>
            <a:chExt cx="5088" cy="3207"/>
          </a:xfrm>
        </p:grpSpPr>
        <p:sp>
          <p:nvSpPr>
            <p:cNvPr id="157809" name="Rectangle 113"/>
            <p:cNvSpPr>
              <a:spLocks noChangeArrowheads="1"/>
            </p:cNvSpPr>
            <p:nvPr/>
          </p:nvSpPr>
          <p:spPr bwMode="auto">
            <a:xfrm>
              <a:off x="4704" y="3973"/>
              <a:ext cx="144" cy="192"/>
            </a:xfrm>
            <a:prstGeom prst="rect">
              <a:avLst/>
            </a:prstGeom>
            <a:solidFill>
              <a:schemeClr val="bg1"/>
            </a:solidFill>
            <a:ln w="12700">
              <a:noFill/>
              <a:miter lim="800000"/>
              <a:headEnd type="none" w="sm" len="sm"/>
              <a:tailEnd type="none" w="sm" len="sm"/>
            </a:ln>
            <a:effectLst/>
          </p:spPr>
          <p:txBody>
            <a:bodyPr wrap="none" anchor="ctr"/>
            <a:lstStyle/>
            <a:p>
              <a:endParaRPr lang="en-US"/>
            </a:p>
          </p:txBody>
        </p:sp>
        <p:sp>
          <p:nvSpPr>
            <p:cNvPr id="157742" name="Line 46"/>
            <p:cNvSpPr>
              <a:spLocks noChangeShapeType="1"/>
            </p:cNvSpPr>
            <p:nvPr/>
          </p:nvSpPr>
          <p:spPr bwMode="auto">
            <a:xfrm>
              <a:off x="1782" y="2960"/>
              <a:ext cx="531" cy="536"/>
            </a:xfrm>
            <a:prstGeom prst="line">
              <a:avLst/>
            </a:prstGeom>
            <a:noFill/>
            <a:ln w="19050">
              <a:solidFill>
                <a:schemeClr val="tx2"/>
              </a:solidFill>
              <a:round/>
              <a:headEnd type="none" w="sm" len="sm"/>
              <a:tailEnd type="none" w="sm" len="sm"/>
            </a:ln>
            <a:effectLst/>
          </p:spPr>
          <p:txBody>
            <a:bodyPr wrap="none" anchor="ctr"/>
            <a:lstStyle/>
            <a:p>
              <a:endParaRPr lang="en-US"/>
            </a:p>
          </p:txBody>
        </p:sp>
        <p:sp>
          <p:nvSpPr>
            <p:cNvPr id="157743" name="Line 47"/>
            <p:cNvSpPr>
              <a:spLocks noChangeShapeType="1"/>
            </p:cNvSpPr>
            <p:nvPr/>
          </p:nvSpPr>
          <p:spPr bwMode="auto">
            <a:xfrm flipV="1">
              <a:off x="2380" y="2975"/>
              <a:ext cx="1887" cy="524"/>
            </a:xfrm>
            <a:prstGeom prst="line">
              <a:avLst/>
            </a:prstGeom>
            <a:noFill/>
            <a:ln w="19050">
              <a:solidFill>
                <a:schemeClr val="tx2"/>
              </a:solidFill>
              <a:round/>
              <a:headEnd type="none" w="sm" len="sm"/>
              <a:tailEnd type="none" w="sm" len="sm"/>
            </a:ln>
            <a:effectLst/>
          </p:spPr>
          <p:txBody>
            <a:bodyPr wrap="none" anchor="ctr"/>
            <a:lstStyle/>
            <a:p>
              <a:endParaRPr lang="en-US"/>
            </a:p>
          </p:txBody>
        </p:sp>
        <p:sp>
          <p:nvSpPr>
            <p:cNvPr id="157715" name="Rectangle 19"/>
            <p:cNvSpPr>
              <a:spLocks noChangeArrowheads="1"/>
            </p:cNvSpPr>
            <p:nvPr/>
          </p:nvSpPr>
          <p:spPr bwMode="auto">
            <a:xfrm>
              <a:off x="672" y="3482"/>
              <a:ext cx="4896" cy="384"/>
            </a:xfrm>
            <a:prstGeom prst="rect">
              <a:avLst/>
            </a:prstGeom>
            <a:solidFill>
              <a:srgbClr val="DDDDDD"/>
            </a:solidFill>
            <a:ln w="12700">
              <a:solidFill>
                <a:schemeClr val="bg2"/>
              </a:solidFill>
              <a:miter lim="800000"/>
              <a:headEnd type="none" w="sm" len="sm"/>
              <a:tailEnd type="none" w="sm" len="sm"/>
            </a:ln>
            <a:effectLst/>
          </p:spPr>
          <p:txBody>
            <a:bodyPr wrap="none" anchor="ctr"/>
            <a:lstStyle/>
            <a:p>
              <a:endParaRPr lang="en-US"/>
            </a:p>
          </p:txBody>
        </p:sp>
        <p:sp>
          <p:nvSpPr>
            <p:cNvPr id="157716" name="Line 20"/>
            <p:cNvSpPr>
              <a:spLocks noChangeShapeType="1"/>
            </p:cNvSpPr>
            <p:nvPr/>
          </p:nvSpPr>
          <p:spPr bwMode="auto">
            <a:xfrm flipV="1">
              <a:off x="786" y="3490"/>
              <a:ext cx="0" cy="461"/>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17" name="Line 21"/>
            <p:cNvSpPr>
              <a:spLocks noChangeShapeType="1"/>
            </p:cNvSpPr>
            <p:nvPr/>
          </p:nvSpPr>
          <p:spPr bwMode="auto">
            <a:xfrm flipV="1">
              <a:off x="1226" y="3490"/>
              <a:ext cx="0" cy="461"/>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18" name="Line 22"/>
            <p:cNvSpPr>
              <a:spLocks noChangeShapeType="1"/>
            </p:cNvSpPr>
            <p:nvPr/>
          </p:nvSpPr>
          <p:spPr bwMode="auto">
            <a:xfrm flipV="1">
              <a:off x="1889" y="3482"/>
              <a:ext cx="0" cy="384"/>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25" name="Line 29"/>
            <p:cNvSpPr>
              <a:spLocks noChangeShapeType="1"/>
            </p:cNvSpPr>
            <p:nvPr/>
          </p:nvSpPr>
          <p:spPr bwMode="auto">
            <a:xfrm flipV="1">
              <a:off x="3006" y="3482"/>
              <a:ext cx="0" cy="384"/>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26" name="Line 30"/>
            <p:cNvSpPr>
              <a:spLocks noChangeShapeType="1"/>
            </p:cNvSpPr>
            <p:nvPr/>
          </p:nvSpPr>
          <p:spPr bwMode="auto">
            <a:xfrm flipV="1">
              <a:off x="3744" y="3490"/>
              <a:ext cx="0" cy="461"/>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27" name="Line 31"/>
            <p:cNvSpPr>
              <a:spLocks noChangeShapeType="1"/>
            </p:cNvSpPr>
            <p:nvPr/>
          </p:nvSpPr>
          <p:spPr bwMode="auto">
            <a:xfrm flipV="1">
              <a:off x="4896" y="3482"/>
              <a:ext cx="0" cy="384"/>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28" name="Line 32"/>
            <p:cNvSpPr>
              <a:spLocks noChangeShapeType="1"/>
            </p:cNvSpPr>
            <p:nvPr/>
          </p:nvSpPr>
          <p:spPr bwMode="auto">
            <a:xfrm flipV="1">
              <a:off x="5472" y="3493"/>
              <a:ext cx="0" cy="461"/>
            </a:xfrm>
            <a:prstGeom prst="line">
              <a:avLst/>
            </a:prstGeom>
            <a:noFill/>
            <a:ln w="12700">
              <a:solidFill>
                <a:schemeClr val="bg2"/>
              </a:solidFill>
              <a:round/>
              <a:headEnd type="none" w="sm" len="sm"/>
              <a:tailEnd type="none" w="sm" len="sm"/>
            </a:ln>
            <a:effectLst/>
          </p:spPr>
          <p:txBody>
            <a:bodyPr wrap="none" anchor="ctr"/>
            <a:lstStyle/>
            <a:p>
              <a:endParaRPr lang="en-US"/>
            </a:p>
          </p:txBody>
        </p:sp>
        <p:grpSp>
          <p:nvGrpSpPr>
            <p:cNvPr id="157746" name="Group 50"/>
            <p:cNvGrpSpPr>
              <a:grpSpLocks/>
            </p:cNvGrpSpPr>
            <p:nvPr/>
          </p:nvGrpSpPr>
          <p:grpSpPr bwMode="auto">
            <a:xfrm>
              <a:off x="2310" y="3498"/>
              <a:ext cx="105" cy="370"/>
              <a:chOff x="2310" y="3557"/>
              <a:chExt cx="105" cy="370"/>
            </a:xfrm>
          </p:grpSpPr>
          <p:sp>
            <p:nvSpPr>
              <p:cNvPr id="157719" name="Line 23"/>
              <p:cNvSpPr>
                <a:spLocks noChangeShapeType="1"/>
              </p:cNvSpPr>
              <p:nvPr/>
            </p:nvSpPr>
            <p:spPr bwMode="auto">
              <a:xfrm flipV="1">
                <a:off x="2310" y="3557"/>
                <a:ext cx="0" cy="357"/>
              </a:xfrm>
              <a:prstGeom prst="line">
                <a:avLst/>
              </a:prstGeom>
              <a:noFill/>
              <a:ln w="38100">
                <a:solidFill>
                  <a:srgbClr val="993366"/>
                </a:solidFill>
                <a:round/>
                <a:headEnd type="none" w="sm" len="sm"/>
                <a:tailEnd type="none" w="sm" len="sm"/>
              </a:ln>
              <a:effectLst/>
            </p:spPr>
            <p:txBody>
              <a:bodyPr wrap="none" anchor="ctr"/>
              <a:lstStyle/>
              <a:p>
                <a:endParaRPr lang="en-US"/>
              </a:p>
            </p:txBody>
          </p:sp>
          <p:sp>
            <p:nvSpPr>
              <p:cNvPr id="157720" name="Line 24"/>
              <p:cNvSpPr>
                <a:spLocks noChangeShapeType="1"/>
              </p:cNvSpPr>
              <p:nvPr/>
            </p:nvSpPr>
            <p:spPr bwMode="auto">
              <a:xfrm flipV="1">
                <a:off x="2329" y="3557"/>
                <a:ext cx="0" cy="357"/>
              </a:xfrm>
              <a:prstGeom prst="line">
                <a:avLst/>
              </a:prstGeom>
              <a:noFill/>
              <a:ln w="38100">
                <a:solidFill>
                  <a:srgbClr val="3399FF"/>
                </a:solidFill>
                <a:round/>
                <a:headEnd type="none" w="sm" len="sm"/>
                <a:tailEnd type="none" w="sm" len="sm"/>
              </a:ln>
              <a:effectLst/>
            </p:spPr>
            <p:txBody>
              <a:bodyPr wrap="none" anchor="ctr"/>
              <a:lstStyle/>
              <a:p>
                <a:endParaRPr lang="en-US"/>
              </a:p>
            </p:txBody>
          </p:sp>
          <p:sp>
            <p:nvSpPr>
              <p:cNvPr id="157721" name="Line 25"/>
              <p:cNvSpPr>
                <a:spLocks noChangeShapeType="1"/>
              </p:cNvSpPr>
              <p:nvPr/>
            </p:nvSpPr>
            <p:spPr bwMode="auto">
              <a:xfrm flipV="1">
                <a:off x="2373" y="3570"/>
                <a:ext cx="0" cy="357"/>
              </a:xfrm>
              <a:prstGeom prst="line">
                <a:avLst/>
              </a:prstGeom>
              <a:noFill/>
              <a:ln w="57150">
                <a:solidFill>
                  <a:srgbClr val="FFFF66"/>
                </a:solidFill>
                <a:round/>
                <a:headEnd type="none" w="sm" len="sm"/>
                <a:tailEnd type="none" w="sm" len="sm"/>
              </a:ln>
              <a:effectLst/>
            </p:spPr>
            <p:txBody>
              <a:bodyPr wrap="none" anchor="ctr"/>
              <a:lstStyle/>
              <a:p>
                <a:endParaRPr lang="en-US"/>
              </a:p>
            </p:txBody>
          </p:sp>
          <p:sp>
            <p:nvSpPr>
              <p:cNvPr id="157722" name="Line 26"/>
              <p:cNvSpPr>
                <a:spLocks noChangeShapeType="1"/>
              </p:cNvSpPr>
              <p:nvPr/>
            </p:nvSpPr>
            <p:spPr bwMode="auto">
              <a:xfrm flipH="1" flipV="1">
                <a:off x="2386" y="3557"/>
                <a:ext cx="6" cy="357"/>
              </a:xfrm>
              <a:prstGeom prst="line">
                <a:avLst/>
              </a:prstGeom>
              <a:noFill/>
              <a:ln w="38100">
                <a:solidFill>
                  <a:schemeClr val="accent2"/>
                </a:solidFill>
                <a:round/>
                <a:headEnd type="none" w="sm" len="sm"/>
                <a:tailEnd type="none" w="sm" len="sm"/>
              </a:ln>
              <a:effectLst/>
            </p:spPr>
            <p:txBody>
              <a:bodyPr wrap="none" anchor="ctr"/>
              <a:lstStyle/>
              <a:p>
                <a:endParaRPr lang="en-US"/>
              </a:p>
            </p:txBody>
          </p:sp>
          <p:sp>
            <p:nvSpPr>
              <p:cNvPr id="157723" name="Line 27"/>
              <p:cNvSpPr>
                <a:spLocks noChangeShapeType="1"/>
              </p:cNvSpPr>
              <p:nvPr/>
            </p:nvSpPr>
            <p:spPr bwMode="auto">
              <a:xfrm flipV="1">
                <a:off x="2349" y="3557"/>
                <a:ext cx="0" cy="357"/>
              </a:xfrm>
              <a:prstGeom prst="line">
                <a:avLst/>
              </a:prstGeom>
              <a:noFill/>
              <a:ln w="38100">
                <a:solidFill>
                  <a:srgbClr val="008000"/>
                </a:solidFill>
                <a:round/>
                <a:headEnd type="none" w="sm" len="sm"/>
                <a:tailEnd type="none" w="sm" len="sm"/>
              </a:ln>
              <a:effectLst/>
            </p:spPr>
            <p:txBody>
              <a:bodyPr wrap="none" anchor="ctr"/>
              <a:lstStyle/>
              <a:p>
                <a:endParaRPr lang="en-US"/>
              </a:p>
            </p:txBody>
          </p:sp>
          <p:sp>
            <p:nvSpPr>
              <p:cNvPr id="157724" name="Line 28"/>
              <p:cNvSpPr>
                <a:spLocks noChangeShapeType="1"/>
              </p:cNvSpPr>
              <p:nvPr/>
            </p:nvSpPr>
            <p:spPr bwMode="auto">
              <a:xfrm flipV="1">
                <a:off x="2415" y="3557"/>
                <a:ext cx="0" cy="357"/>
              </a:xfrm>
              <a:prstGeom prst="line">
                <a:avLst/>
              </a:prstGeom>
              <a:noFill/>
              <a:ln w="38100">
                <a:solidFill>
                  <a:srgbClr val="A50021"/>
                </a:solidFill>
                <a:round/>
                <a:headEnd type="none" w="sm" len="sm"/>
                <a:tailEnd type="none" w="sm" len="sm"/>
              </a:ln>
              <a:effectLst/>
            </p:spPr>
            <p:txBody>
              <a:bodyPr wrap="none" anchor="ctr"/>
              <a:lstStyle/>
              <a:p>
                <a:endParaRPr lang="en-US"/>
              </a:p>
            </p:txBody>
          </p:sp>
        </p:grpSp>
        <p:sp>
          <p:nvSpPr>
            <p:cNvPr id="157730" name="Text Box 34"/>
            <p:cNvSpPr txBox="1">
              <a:spLocks noChangeArrowheads="1"/>
            </p:cNvSpPr>
            <p:nvPr/>
          </p:nvSpPr>
          <p:spPr bwMode="auto">
            <a:xfrm>
              <a:off x="749" y="3530"/>
              <a:ext cx="578" cy="326"/>
            </a:xfrm>
            <a:prstGeom prst="rect">
              <a:avLst/>
            </a:prstGeom>
            <a:noFill/>
            <a:ln w="12700">
              <a:noFill/>
              <a:miter lim="800000"/>
              <a:headEnd type="none" w="sm" len="sm"/>
              <a:tailEnd type="none" w="sm" len="sm"/>
            </a:ln>
            <a:effectLst/>
          </p:spPr>
          <p:txBody>
            <a:bodyPr>
              <a:spAutoFit/>
            </a:bodyPr>
            <a:lstStyle/>
            <a:p>
              <a:pPr algn="l"/>
              <a:r>
                <a:rPr lang="en-US" altLang="en-US" sz="1400" b="1">
                  <a:solidFill>
                    <a:schemeClr val="bg1"/>
                  </a:solidFill>
                </a:rPr>
                <a:t>Gamma</a:t>
              </a:r>
            </a:p>
            <a:p>
              <a:pPr algn="l"/>
              <a:r>
                <a:rPr lang="en-US" altLang="en-US" sz="1400" b="1">
                  <a:solidFill>
                    <a:schemeClr val="bg1"/>
                  </a:solidFill>
                </a:rPr>
                <a:t>rays</a:t>
              </a:r>
            </a:p>
          </p:txBody>
        </p:sp>
        <p:sp>
          <p:nvSpPr>
            <p:cNvPr id="157732" name="Text Box 36"/>
            <p:cNvSpPr txBox="1">
              <a:spLocks noChangeArrowheads="1"/>
            </p:cNvSpPr>
            <p:nvPr/>
          </p:nvSpPr>
          <p:spPr bwMode="auto">
            <a:xfrm>
              <a:off x="1337" y="3583"/>
              <a:ext cx="458" cy="192"/>
            </a:xfrm>
            <a:prstGeom prst="rect">
              <a:avLst/>
            </a:prstGeom>
            <a:noFill/>
            <a:ln w="12700">
              <a:noFill/>
              <a:miter lim="800000"/>
              <a:headEnd type="none" w="sm" len="sm"/>
              <a:tailEnd type="none" w="sm" len="sm"/>
            </a:ln>
            <a:effectLst/>
          </p:spPr>
          <p:txBody>
            <a:bodyPr wrap="none">
              <a:spAutoFit/>
            </a:bodyPr>
            <a:lstStyle/>
            <a:p>
              <a:pPr algn="l"/>
              <a:r>
                <a:rPr lang="en-US" altLang="en-US" sz="1400" b="1">
                  <a:solidFill>
                    <a:schemeClr val="bg1"/>
                  </a:solidFill>
                </a:rPr>
                <a:t>X-rays</a:t>
              </a:r>
            </a:p>
          </p:txBody>
        </p:sp>
        <p:sp>
          <p:nvSpPr>
            <p:cNvPr id="157733" name="Text Box 37"/>
            <p:cNvSpPr txBox="1">
              <a:spLocks noChangeArrowheads="1"/>
            </p:cNvSpPr>
            <p:nvPr/>
          </p:nvSpPr>
          <p:spPr bwMode="auto">
            <a:xfrm>
              <a:off x="1868" y="3503"/>
              <a:ext cx="408" cy="379"/>
            </a:xfrm>
            <a:prstGeom prst="rect">
              <a:avLst/>
            </a:prstGeom>
            <a:noFill/>
            <a:ln w="12700">
              <a:noFill/>
              <a:miter lim="800000"/>
              <a:headEnd type="none" w="sm" len="sm"/>
              <a:tailEnd type="none" w="sm" len="sm"/>
            </a:ln>
            <a:effectLst/>
          </p:spPr>
          <p:txBody>
            <a:bodyPr wrap="none">
              <a:spAutoFit/>
            </a:bodyPr>
            <a:lstStyle/>
            <a:p>
              <a:pPr algn="l">
                <a:lnSpc>
                  <a:spcPct val="80000"/>
                </a:lnSpc>
              </a:pPr>
              <a:r>
                <a:rPr lang="en-US" altLang="en-US" sz="1400" b="1">
                  <a:solidFill>
                    <a:schemeClr val="bg1"/>
                  </a:solidFill>
                </a:rPr>
                <a:t>Ultra-</a:t>
              </a:r>
            </a:p>
            <a:p>
              <a:pPr algn="l">
                <a:lnSpc>
                  <a:spcPct val="80000"/>
                </a:lnSpc>
              </a:pPr>
              <a:r>
                <a:rPr lang="en-US" altLang="en-US" sz="1400" b="1">
                  <a:solidFill>
                    <a:schemeClr val="bg1"/>
                  </a:solidFill>
                </a:rPr>
                <a:t>violet</a:t>
              </a:r>
            </a:p>
            <a:p>
              <a:pPr algn="l">
                <a:lnSpc>
                  <a:spcPct val="80000"/>
                </a:lnSpc>
              </a:pPr>
              <a:r>
                <a:rPr lang="en-US" altLang="en-US" sz="1400" b="1">
                  <a:solidFill>
                    <a:schemeClr val="bg1"/>
                  </a:solidFill>
                </a:rPr>
                <a:t>rays</a:t>
              </a:r>
            </a:p>
          </p:txBody>
        </p:sp>
        <p:sp>
          <p:nvSpPr>
            <p:cNvPr id="157734" name="Text Box 38"/>
            <p:cNvSpPr txBox="1">
              <a:spLocks noChangeArrowheads="1"/>
            </p:cNvSpPr>
            <p:nvPr/>
          </p:nvSpPr>
          <p:spPr bwMode="auto">
            <a:xfrm>
              <a:off x="2455" y="3530"/>
              <a:ext cx="569" cy="357"/>
            </a:xfrm>
            <a:prstGeom prst="rect">
              <a:avLst/>
            </a:prstGeom>
            <a:noFill/>
            <a:ln w="12700">
              <a:noFill/>
              <a:miter lim="800000"/>
              <a:headEnd type="none" w="sm" len="sm"/>
              <a:tailEnd type="none" w="sm" len="sm"/>
            </a:ln>
            <a:effectLst/>
          </p:spPr>
          <p:txBody>
            <a:bodyPr wrap="none"/>
            <a:lstStyle/>
            <a:p>
              <a:pPr algn="l"/>
              <a:r>
                <a:rPr lang="en-US" altLang="en-US" sz="1400" b="1">
                  <a:solidFill>
                    <a:schemeClr val="bg1"/>
                  </a:solidFill>
                </a:rPr>
                <a:t>Infrared</a:t>
              </a:r>
            </a:p>
            <a:p>
              <a:pPr algn="l"/>
              <a:r>
                <a:rPr lang="en-US" altLang="en-US" sz="1400" b="1">
                  <a:solidFill>
                    <a:schemeClr val="bg1"/>
                  </a:solidFill>
                </a:rPr>
                <a:t>rays</a:t>
              </a:r>
            </a:p>
          </p:txBody>
        </p:sp>
        <p:sp>
          <p:nvSpPr>
            <p:cNvPr id="157735" name="Text Box 39"/>
            <p:cNvSpPr txBox="1">
              <a:spLocks noChangeArrowheads="1"/>
            </p:cNvSpPr>
            <p:nvPr/>
          </p:nvSpPr>
          <p:spPr bwMode="auto">
            <a:xfrm>
              <a:off x="3119" y="3599"/>
              <a:ext cx="433" cy="192"/>
            </a:xfrm>
            <a:prstGeom prst="rect">
              <a:avLst/>
            </a:prstGeom>
            <a:noFill/>
            <a:ln w="12700">
              <a:noFill/>
              <a:miter lim="800000"/>
              <a:headEnd type="none" w="sm" len="sm"/>
              <a:tailEnd type="none" w="sm" len="sm"/>
            </a:ln>
            <a:effectLst/>
          </p:spPr>
          <p:txBody>
            <a:bodyPr wrap="none">
              <a:spAutoFit/>
            </a:bodyPr>
            <a:lstStyle/>
            <a:p>
              <a:pPr algn="l"/>
              <a:r>
                <a:rPr lang="en-US" altLang="en-US" sz="1400" b="1">
                  <a:solidFill>
                    <a:schemeClr val="bg1"/>
                  </a:solidFill>
                </a:rPr>
                <a:t>Radar</a:t>
              </a:r>
            </a:p>
          </p:txBody>
        </p:sp>
        <p:sp>
          <p:nvSpPr>
            <p:cNvPr id="157736" name="Text Box 40"/>
            <p:cNvSpPr txBox="1">
              <a:spLocks noChangeArrowheads="1"/>
            </p:cNvSpPr>
            <p:nvPr/>
          </p:nvSpPr>
          <p:spPr bwMode="auto">
            <a:xfrm>
              <a:off x="3898" y="3516"/>
              <a:ext cx="662" cy="326"/>
            </a:xfrm>
            <a:prstGeom prst="rect">
              <a:avLst/>
            </a:prstGeom>
            <a:noFill/>
            <a:ln w="12700">
              <a:noFill/>
              <a:miter lim="800000"/>
              <a:headEnd type="none" w="sm" len="sm"/>
              <a:tailEnd type="none" w="sm" len="sm"/>
            </a:ln>
            <a:effectLst/>
          </p:spPr>
          <p:txBody>
            <a:bodyPr wrap="none">
              <a:spAutoFit/>
            </a:bodyPr>
            <a:lstStyle/>
            <a:p>
              <a:pPr algn="l"/>
              <a:r>
                <a:rPr lang="en-US" altLang="en-US" sz="1400" b="1">
                  <a:solidFill>
                    <a:schemeClr val="bg1"/>
                  </a:solidFill>
                </a:rPr>
                <a:t>Broadcast</a:t>
              </a:r>
            </a:p>
            <a:p>
              <a:pPr algn="l"/>
              <a:r>
                <a:rPr lang="en-US" altLang="en-US" sz="1400" b="1">
                  <a:solidFill>
                    <a:schemeClr val="bg1"/>
                  </a:solidFill>
                </a:rPr>
                <a:t>bands</a:t>
              </a:r>
            </a:p>
          </p:txBody>
        </p:sp>
        <p:sp>
          <p:nvSpPr>
            <p:cNvPr id="157737" name="Text Box 41"/>
            <p:cNvSpPr txBox="1">
              <a:spLocks noChangeArrowheads="1"/>
            </p:cNvSpPr>
            <p:nvPr/>
          </p:nvSpPr>
          <p:spPr bwMode="auto">
            <a:xfrm>
              <a:off x="4896" y="3516"/>
              <a:ext cx="513" cy="326"/>
            </a:xfrm>
            <a:prstGeom prst="rect">
              <a:avLst/>
            </a:prstGeom>
            <a:noFill/>
            <a:ln w="12700">
              <a:noFill/>
              <a:miter lim="800000"/>
              <a:headEnd type="none" w="sm" len="sm"/>
              <a:tailEnd type="none" w="sm" len="sm"/>
            </a:ln>
            <a:effectLst/>
          </p:spPr>
          <p:txBody>
            <a:bodyPr wrap="none">
              <a:spAutoFit/>
            </a:bodyPr>
            <a:lstStyle/>
            <a:p>
              <a:pPr algn="l"/>
              <a:r>
                <a:rPr lang="en-US" altLang="en-US" sz="1400" b="1">
                  <a:solidFill>
                    <a:schemeClr val="bg1"/>
                  </a:solidFill>
                </a:rPr>
                <a:t>AC</a:t>
              </a:r>
            </a:p>
            <a:p>
              <a:pPr algn="l"/>
              <a:r>
                <a:rPr lang="en-US" altLang="en-US" sz="1400" b="1">
                  <a:solidFill>
                    <a:schemeClr val="bg1"/>
                  </a:solidFill>
                </a:rPr>
                <a:t>circuits</a:t>
              </a:r>
            </a:p>
          </p:txBody>
        </p:sp>
        <p:pic>
          <p:nvPicPr>
            <p:cNvPr id="157703" name="Picture 7" descr=" prism.pct                                                      00006F14&#10;Love Child                     B3E4B0F3:"/>
            <p:cNvPicPr>
              <a:picLocks noChangeAspect="1" noChangeArrowheads="1"/>
            </p:cNvPicPr>
            <p:nvPr/>
          </p:nvPicPr>
          <p:blipFill>
            <a:blip r:embed="rId3" cstate="print"/>
            <a:srcRect/>
            <a:stretch>
              <a:fillRect/>
            </a:stretch>
          </p:blipFill>
          <p:spPr bwMode="auto">
            <a:xfrm>
              <a:off x="1174" y="1104"/>
              <a:ext cx="3157" cy="1861"/>
            </a:xfrm>
            <a:prstGeom prst="rect">
              <a:avLst/>
            </a:prstGeom>
            <a:noFill/>
          </p:spPr>
        </p:pic>
        <p:sp>
          <p:nvSpPr>
            <p:cNvPr id="157704" name="Text Box 8"/>
            <p:cNvSpPr txBox="1">
              <a:spLocks noChangeArrowheads="1"/>
            </p:cNvSpPr>
            <p:nvPr/>
          </p:nvSpPr>
          <p:spPr bwMode="auto">
            <a:xfrm>
              <a:off x="2654" y="2676"/>
              <a:ext cx="836" cy="212"/>
            </a:xfrm>
            <a:prstGeom prst="rect">
              <a:avLst/>
            </a:prstGeom>
            <a:noFill/>
            <a:ln w="12700">
              <a:noFill/>
              <a:miter lim="800000"/>
              <a:headEnd type="none" w="sm" len="sm"/>
              <a:tailEnd type="none" w="sm" len="sm"/>
            </a:ln>
            <a:effectLst/>
          </p:spPr>
          <p:txBody>
            <a:bodyPr wrap="none">
              <a:spAutoFit/>
            </a:bodyPr>
            <a:lstStyle/>
            <a:p>
              <a:r>
                <a:rPr lang="en-US" altLang="en-US" sz="1600" b="1">
                  <a:solidFill>
                    <a:schemeClr val="bg1"/>
                  </a:solidFill>
                </a:rPr>
                <a:t>Visible light</a:t>
              </a:r>
            </a:p>
          </p:txBody>
        </p:sp>
        <p:sp>
          <p:nvSpPr>
            <p:cNvPr id="157705" name="Text Box 9"/>
            <p:cNvSpPr txBox="1">
              <a:spLocks noChangeArrowheads="1"/>
            </p:cNvSpPr>
            <p:nvPr/>
          </p:nvSpPr>
          <p:spPr bwMode="auto">
            <a:xfrm>
              <a:off x="3659" y="1600"/>
              <a:ext cx="472" cy="212"/>
            </a:xfrm>
            <a:prstGeom prst="rect">
              <a:avLst/>
            </a:prstGeom>
            <a:noFill/>
            <a:ln w="12700">
              <a:noFill/>
              <a:miter lim="800000"/>
              <a:headEnd type="none" w="sm" len="sm"/>
              <a:tailEnd type="none" w="sm" len="sm"/>
            </a:ln>
            <a:effectLst/>
          </p:spPr>
          <p:txBody>
            <a:bodyPr wrap="none">
              <a:spAutoFit/>
            </a:bodyPr>
            <a:lstStyle/>
            <a:p>
              <a:r>
                <a:rPr lang="en-US" altLang="en-US" sz="1600" b="1">
                  <a:solidFill>
                    <a:srgbClr val="FFFFFF"/>
                  </a:solidFill>
                </a:rPr>
                <a:t>Prism</a:t>
              </a:r>
            </a:p>
          </p:txBody>
        </p:sp>
        <p:sp>
          <p:nvSpPr>
            <p:cNvPr id="157706" name="Text Box 10"/>
            <p:cNvSpPr txBox="1">
              <a:spLocks noChangeArrowheads="1"/>
            </p:cNvSpPr>
            <p:nvPr/>
          </p:nvSpPr>
          <p:spPr bwMode="auto">
            <a:xfrm>
              <a:off x="1900" y="1465"/>
              <a:ext cx="465" cy="274"/>
            </a:xfrm>
            <a:prstGeom prst="rect">
              <a:avLst/>
            </a:prstGeom>
            <a:noFill/>
            <a:ln w="12700">
              <a:noFill/>
              <a:miter lim="800000"/>
              <a:headEnd type="none" w="sm" len="sm"/>
              <a:tailEnd type="none" w="sm" len="sm"/>
            </a:ln>
            <a:effectLst/>
          </p:spPr>
          <p:txBody>
            <a:bodyPr wrap="none">
              <a:spAutoFit/>
            </a:bodyPr>
            <a:lstStyle/>
            <a:p>
              <a:pPr algn="l">
                <a:lnSpc>
                  <a:spcPct val="70000"/>
                </a:lnSpc>
              </a:pPr>
              <a:r>
                <a:rPr lang="en-US" altLang="en-US" sz="1600" b="1">
                  <a:solidFill>
                    <a:schemeClr val="bg1"/>
                  </a:solidFill>
                </a:rPr>
                <a:t>White</a:t>
              </a:r>
            </a:p>
            <a:p>
              <a:pPr algn="l">
                <a:lnSpc>
                  <a:spcPct val="70000"/>
                </a:lnSpc>
              </a:pPr>
              <a:r>
                <a:rPr lang="en-US" altLang="en-US" sz="1600" b="1">
                  <a:solidFill>
                    <a:schemeClr val="bg1"/>
                  </a:solidFill>
                </a:rPr>
                <a:t>light</a:t>
              </a:r>
            </a:p>
          </p:txBody>
        </p:sp>
        <p:sp>
          <p:nvSpPr>
            <p:cNvPr id="157707" name="Text Box 11"/>
            <p:cNvSpPr txBox="1">
              <a:spLocks noChangeArrowheads="1"/>
            </p:cNvSpPr>
            <p:nvPr/>
          </p:nvSpPr>
          <p:spPr bwMode="auto">
            <a:xfrm>
              <a:off x="1789" y="2800"/>
              <a:ext cx="302" cy="192"/>
            </a:xfrm>
            <a:prstGeom prst="rect">
              <a:avLst/>
            </a:prstGeom>
            <a:noFill/>
            <a:ln w="12700">
              <a:noFill/>
              <a:miter lim="800000"/>
              <a:headEnd type="none" w="sm" len="sm"/>
              <a:tailEnd type="none" w="sm" len="sm"/>
            </a:ln>
            <a:effectLst/>
          </p:spPr>
          <p:txBody>
            <a:bodyPr wrap="none">
              <a:spAutoFit/>
            </a:bodyPr>
            <a:lstStyle/>
            <a:p>
              <a:r>
                <a:rPr lang="en-US" altLang="en-US" sz="1400" b="1">
                  <a:solidFill>
                    <a:schemeClr val="bg1"/>
                  </a:solidFill>
                </a:rPr>
                <a:t>400</a:t>
              </a:r>
              <a:endParaRPr lang="en-US" altLang="en-US" sz="1400" b="1">
                <a:solidFill>
                  <a:srgbClr val="FFFFFF"/>
                </a:solidFill>
              </a:endParaRPr>
            </a:p>
          </p:txBody>
        </p:sp>
        <p:sp>
          <p:nvSpPr>
            <p:cNvPr id="157708" name="Text Box 12"/>
            <p:cNvSpPr txBox="1">
              <a:spLocks noChangeArrowheads="1"/>
            </p:cNvSpPr>
            <p:nvPr/>
          </p:nvSpPr>
          <p:spPr bwMode="auto">
            <a:xfrm>
              <a:off x="2520" y="2800"/>
              <a:ext cx="302" cy="192"/>
            </a:xfrm>
            <a:prstGeom prst="rect">
              <a:avLst/>
            </a:prstGeom>
            <a:noFill/>
            <a:ln w="12700">
              <a:noFill/>
              <a:miter lim="800000"/>
              <a:headEnd type="none" w="sm" len="sm"/>
              <a:tailEnd type="none" w="sm" len="sm"/>
            </a:ln>
            <a:effectLst/>
          </p:spPr>
          <p:txBody>
            <a:bodyPr wrap="none">
              <a:spAutoFit/>
            </a:bodyPr>
            <a:lstStyle/>
            <a:p>
              <a:r>
                <a:rPr lang="en-US" altLang="en-US" sz="1400" b="1">
                  <a:solidFill>
                    <a:schemeClr val="bg1"/>
                  </a:solidFill>
                </a:rPr>
                <a:t>500</a:t>
              </a:r>
              <a:endParaRPr lang="en-US" altLang="en-US" sz="1400" b="1">
                <a:solidFill>
                  <a:srgbClr val="FFFFFF"/>
                </a:solidFill>
              </a:endParaRPr>
            </a:p>
          </p:txBody>
        </p:sp>
        <p:sp>
          <p:nvSpPr>
            <p:cNvPr id="157709" name="Text Box 13"/>
            <p:cNvSpPr txBox="1">
              <a:spLocks noChangeArrowheads="1"/>
            </p:cNvSpPr>
            <p:nvPr/>
          </p:nvSpPr>
          <p:spPr bwMode="auto">
            <a:xfrm>
              <a:off x="3297" y="2800"/>
              <a:ext cx="302" cy="192"/>
            </a:xfrm>
            <a:prstGeom prst="rect">
              <a:avLst/>
            </a:prstGeom>
            <a:noFill/>
            <a:ln w="12700">
              <a:noFill/>
              <a:miter lim="800000"/>
              <a:headEnd type="none" w="sm" len="sm"/>
              <a:tailEnd type="none" w="sm" len="sm"/>
            </a:ln>
            <a:effectLst/>
          </p:spPr>
          <p:txBody>
            <a:bodyPr wrap="none">
              <a:spAutoFit/>
            </a:bodyPr>
            <a:lstStyle/>
            <a:p>
              <a:r>
                <a:rPr lang="en-US" altLang="en-US" sz="1400" b="1">
                  <a:solidFill>
                    <a:schemeClr val="bg1"/>
                  </a:solidFill>
                </a:rPr>
                <a:t>600</a:t>
              </a:r>
              <a:endParaRPr lang="en-US" altLang="en-US" sz="1400" b="1">
                <a:solidFill>
                  <a:srgbClr val="FFFFFF"/>
                </a:solidFill>
              </a:endParaRPr>
            </a:p>
          </p:txBody>
        </p:sp>
        <p:sp>
          <p:nvSpPr>
            <p:cNvPr id="157710" name="Text Box 14"/>
            <p:cNvSpPr txBox="1">
              <a:spLocks noChangeArrowheads="1"/>
            </p:cNvSpPr>
            <p:nvPr/>
          </p:nvSpPr>
          <p:spPr bwMode="auto">
            <a:xfrm>
              <a:off x="4008" y="2800"/>
              <a:ext cx="302" cy="192"/>
            </a:xfrm>
            <a:prstGeom prst="rect">
              <a:avLst/>
            </a:prstGeom>
            <a:noFill/>
            <a:ln w="12700">
              <a:noFill/>
              <a:miter lim="800000"/>
              <a:headEnd type="none" w="sm" len="sm"/>
              <a:tailEnd type="none" w="sm" len="sm"/>
            </a:ln>
            <a:effectLst/>
          </p:spPr>
          <p:txBody>
            <a:bodyPr wrap="none">
              <a:spAutoFit/>
            </a:bodyPr>
            <a:lstStyle/>
            <a:p>
              <a:r>
                <a:rPr lang="en-US" altLang="en-US" sz="1400" b="1">
                  <a:solidFill>
                    <a:schemeClr val="bg1"/>
                  </a:solidFill>
                </a:rPr>
                <a:t>700</a:t>
              </a:r>
              <a:endParaRPr lang="en-US" altLang="en-US" sz="1400" b="1">
                <a:solidFill>
                  <a:srgbClr val="FFFFFF"/>
                </a:solidFill>
              </a:endParaRPr>
            </a:p>
          </p:txBody>
        </p:sp>
        <p:sp>
          <p:nvSpPr>
            <p:cNvPr id="157711" name="Line 15"/>
            <p:cNvSpPr>
              <a:spLocks noChangeShapeType="1"/>
            </p:cNvSpPr>
            <p:nvPr/>
          </p:nvSpPr>
          <p:spPr bwMode="auto">
            <a:xfrm flipV="1">
              <a:off x="1915" y="2933"/>
              <a:ext cx="0" cy="23"/>
            </a:xfrm>
            <a:prstGeom prst="line">
              <a:avLst/>
            </a:prstGeom>
            <a:noFill/>
            <a:ln w="19050">
              <a:solidFill>
                <a:schemeClr val="bg1"/>
              </a:solidFill>
              <a:round/>
              <a:headEnd type="none" w="sm" len="sm"/>
              <a:tailEnd type="none" w="sm" len="sm"/>
            </a:ln>
            <a:effectLst/>
          </p:spPr>
          <p:txBody>
            <a:bodyPr wrap="none" anchor="ctr"/>
            <a:lstStyle/>
            <a:p>
              <a:endParaRPr lang="en-US"/>
            </a:p>
          </p:txBody>
        </p:sp>
        <p:sp>
          <p:nvSpPr>
            <p:cNvPr id="157712" name="Line 16"/>
            <p:cNvSpPr>
              <a:spLocks noChangeShapeType="1"/>
            </p:cNvSpPr>
            <p:nvPr/>
          </p:nvSpPr>
          <p:spPr bwMode="auto">
            <a:xfrm flipV="1">
              <a:off x="2662" y="2934"/>
              <a:ext cx="0" cy="31"/>
            </a:xfrm>
            <a:prstGeom prst="line">
              <a:avLst/>
            </a:prstGeom>
            <a:noFill/>
            <a:ln w="19050">
              <a:solidFill>
                <a:schemeClr val="bg1"/>
              </a:solidFill>
              <a:round/>
              <a:headEnd type="none" w="sm" len="sm"/>
              <a:tailEnd type="none" w="sm" len="sm"/>
            </a:ln>
            <a:effectLst/>
          </p:spPr>
          <p:txBody>
            <a:bodyPr wrap="none" anchor="ctr"/>
            <a:lstStyle/>
            <a:p>
              <a:endParaRPr lang="en-US"/>
            </a:p>
          </p:txBody>
        </p:sp>
        <p:sp>
          <p:nvSpPr>
            <p:cNvPr id="157713" name="Line 17"/>
            <p:cNvSpPr>
              <a:spLocks noChangeShapeType="1"/>
            </p:cNvSpPr>
            <p:nvPr/>
          </p:nvSpPr>
          <p:spPr bwMode="auto">
            <a:xfrm flipV="1">
              <a:off x="3444" y="2933"/>
              <a:ext cx="0" cy="22"/>
            </a:xfrm>
            <a:prstGeom prst="line">
              <a:avLst/>
            </a:prstGeom>
            <a:noFill/>
            <a:ln w="19050">
              <a:solidFill>
                <a:schemeClr val="bg1"/>
              </a:solidFill>
              <a:round/>
              <a:headEnd type="none" w="sm" len="sm"/>
              <a:tailEnd type="none" w="sm" len="sm"/>
            </a:ln>
            <a:effectLst/>
          </p:spPr>
          <p:txBody>
            <a:bodyPr wrap="none" anchor="ctr"/>
            <a:lstStyle/>
            <a:p>
              <a:endParaRPr lang="en-US"/>
            </a:p>
          </p:txBody>
        </p:sp>
        <p:sp>
          <p:nvSpPr>
            <p:cNvPr id="157714" name="Line 18"/>
            <p:cNvSpPr>
              <a:spLocks noChangeShapeType="1"/>
            </p:cNvSpPr>
            <p:nvPr/>
          </p:nvSpPr>
          <p:spPr bwMode="auto">
            <a:xfrm flipV="1">
              <a:off x="4166" y="2933"/>
              <a:ext cx="0" cy="22"/>
            </a:xfrm>
            <a:prstGeom prst="line">
              <a:avLst/>
            </a:prstGeom>
            <a:noFill/>
            <a:ln w="19050">
              <a:solidFill>
                <a:schemeClr val="bg1"/>
              </a:solidFill>
              <a:round/>
              <a:headEnd type="none" w="sm" len="sm"/>
              <a:tailEnd type="none" w="sm" len="sm"/>
            </a:ln>
            <a:effectLst/>
          </p:spPr>
          <p:txBody>
            <a:bodyPr wrap="none" anchor="ctr"/>
            <a:lstStyle/>
            <a:p>
              <a:endParaRPr lang="en-US"/>
            </a:p>
          </p:txBody>
        </p:sp>
        <p:sp>
          <p:nvSpPr>
            <p:cNvPr id="157747" name="Line 51"/>
            <p:cNvSpPr>
              <a:spLocks noChangeShapeType="1"/>
            </p:cNvSpPr>
            <p:nvPr/>
          </p:nvSpPr>
          <p:spPr bwMode="auto">
            <a:xfrm flipV="1">
              <a:off x="1632" y="3869"/>
              <a:ext cx="0" cy="80"/>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49" name="Line 53"/>
            <p:cNvSpPr>
              <a:spLocks noChangeShapeType="1"/>
            </p:cNvSpPr>
            <p:nvPr/>
          </p:nvSpPr>
          <p:spPr bwMode="auto">
            <a:xfrm flipV="1">
              <a:off x="2480" y="3877"/>
              <a:ext cx="0" cy="80"/>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50" name="Line 54"/>
            <p:cNvSpPr>
              <a:spLocks noChangeShapeType="1"/>
            </p:cNvSpPr>
            <p:nvPr/>
          </p:nvSpPr>
          <p:spPr bwMode="auto">
            <a:xfrm flipV="1">
              <a:off x="2888" y="3877"/>
              <a:ext cx="0" cy="80"/>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51" name="Line 55"/>
            <p:cNvSpPr>
              <a:spLocks noChangeShapeType="1"/>
            </p:cNvSpPr>
            <p:nvPr/>
          </p:nvSpPr>
          <p:spPr bwMode="auto">
            <a:xfrm flipV="1">
              <a:off x="3312" y="3877"/>
              <a:ext cx="0" cy="80"/>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52" name="Line 56"/>
            <p:cNvSpPr>
              <a:spLocks noChangeShapeType="1"/>
            </p:cNvSpPr>
            <p:nvPr/>
          </p:nvSpPr>
          <p:spPr bwMode="auto">
            <a:xfrm flipV="1">
              <a:off x="4176" y="3877"/>
              <a:ext cx="0" cy="80"/>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53" name="Line 57"/>
            <p:cNvSpPr>
              <a:spLocks noChangeShapeType="1"/>
            </p:cNvSpPr>
            <p:nvPr/>
          </p:nvSpPr>
          <p:spPr bwMode="auto">
            <a:xfrm flipV="1">
              <a:off x="4608" y="3877"/>
              <a:ext cx="0" cy="80"/>
            </a:xfrm>
            <a:prstGeom prst="line">
              <a:avLst/>
            </a:prstGeom>
            <a:noFill/>
            <a:ln w="12700">
              <a:solidFill>
                <a:schemeClr val="bg2"/>
              </a:solidFill>
              <a:round/>
              <a:headEnd type="none" w="sm" len="sm"/>
              <a:tailEnd type="none" w="sm" len="sm"/>
            </a:ln>
            <a:effectLst/>
          </p:spPr>
          <p:txBody>
            <a:bodyPr wrap="none" anchor="ctr"/>
            <a:lstStyle/>
            <a:p>
              <a:endParaRPr lang="en-US"/>
            </a:p>
          </p:txBody>
        </p:sp>
        <p:sp>
          <p:nvSpPr>
            <p:cNvPr id="157754" name="Line 58"/>
            <p:cNvSpPr>
              <a:spLocks noChangeShapeType="1"/>
            </p:cNvSpPr>
            <p:nvPr/>
          </p:nvSpPr>
          <p:spPr bwMode="auto">
            <a:xfrm flipV="1">
              <a:off x="5040" y="3877"/>
              <a:ext cx="0" cy="80"/>
            </a:xfrm>
            <a:prstGeom prst="line">
              <a:avLst/>
            </a:prstGeom>
            <a:noFill/>
            <a:ln w="12700">
              <a:solidFill>
                <a:schemeClr val="bg2"/>
              </a:solidFill>
              <a:round/>
              <a:headEnd type="none" w="sm" len="sm"/>
              <a:tailEnd type="none" w="sm" len="sm"/>
            </a:ln>
            <a:effectLst/>
          </p:spPr>
          <p:txBody>
            <a:bodyPr wrap="none" anchor="ctr"/>
            <a:lstStyle/>
            <a:p>
              <a:endParaRPr lang="en-US"/>
            </a:p>
          </p:txBody>
        </p:sp>
        <p:grpSp>
          <p:nvGrpSpPr>
            <p:cNvPr id="157757" name="Group 61"/>
            <p:cNvGrpSpPr>
              <a:grpSpLocks/>
            </p:cNvGrpSpPr>
            <p:nvPr/>
          </p:nvGrpSpPr>
          <p:grpSpPr bwMode="auto">
            <a:xfrm>
              <a:off x="624" y="3925"/>
              <a:ext cx="372" cy="212"/>
              <a:chOff x="654" y="3984"/>
              <a:chExt cx="372" cy="212"/>
            </a:xfrm>
          </p:grpSpPr>
          <p:sp>
            <p:nvSpPr>
              <p:cNvPr id="157755" name="Text Box 59"/>
              <p:cNvSpPr txBox="1">
                <a:spLocks noChangeArrowheads="1"/>
              </p:cNvSpPr>
              <p:nvPr/>
            </p:nvSpPr>
            <p:spPr bwMode="auto">
              <a:xfrm>
                <a:off x="654"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756" name="Text Box 60"/>
              <p:cNvSpPr txBox="1">
                <a:spLocks noChangeArrowheads="1"/>
              </p:cNvSpPr>
              <p:nvPr/>
            </p:nvSpPr>
            <p:spPr bwMode="auto">
              <a:xfrm>
                <a:off x="768" y="3993"/>
                <a:ext cx="258" cy="135"/>
              </a:xfrm>
              <a:prstGeom prst="rect">
                <a:avLst/>
              </a:prstGeom>
              <a:noFill/>
              <a:ln w="12700">
                <a:noFill/>
                <a:miter lim="800000"/>
                <a:headEnd type="none" w="sm" len="sm"/>
                <a:tailEnd type="none" w="sm" len="sm"/>
              </a:ln>
              <a:effectLst/>
            </p:spPr>
            <p:txBody>
              <a:bodyPr>
                <a:spAutoFit/>
              </a:bodyPr>
              <a:lstStyle/>
              <a:p>
                <a:r>
                  <a:rPr lang="en-US" altLang="en-US" sz="800" b="1">
                    <a:solidFill>
                      <a:srgbClr val="FFFFFF"/>
                    </a:solidFill>
                  </a:rPr>
                  <a:t>-5</a:t>
                </a:r>
              </a:p>
            </p:txBody>
          </p:sp>
        </p:grpSp>
        <p:grpSp>
          <p:nvGrpSpPr>
            <p:cNvPr id="157758" name="Group 62"/>
            <p:cNvGrpSpPr>
              <a:grpSpLocks/>
            </p:cNvGrpSpPr>
            <p:nvPr/>
          </p:nvGrpSpPr>
          <p:grpSpPr bwMode="auto">
            <a:xfrm>
              <a:off x="1056" y="3925"/>
              <a:ext cx="372" cy="212"/>
              <a:chOff x="654" y="3984"/>
              <a:chExt cx="372" cy="212"/>
            </a:xfrm>
          </p:grpSpPr>
          <p:sp>
            <p:nvSpPr>
              <p:cNvPr id="157759" name="Text Box 63"/>
              <p:cNvSpPr txBox="1">
                <a:spLocks noChangeArrowheads="1"/>
              </p:cNvSpPr>
              <p:nvPr/>
            </p:nvSpPr>
            <p:spPr bwMode="auto">
              <a:xfrm>
                <a:off x="654"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760" name="Text Box 64"/>
              <p:cNvSpPr txBox="1">
                <a:spLocks noChangeArrowheads="1"/>
              </p:cNvSpPr>
              <p:nvPr/>
            </p:nvSpPr>
            <p:spPr bwMode="auto">
              <a:xfrm>
                <a:off x="768" y="3993"/>
                <a:ext cx="258" cy="135"/>
              </a:xfrm>
              <a:prstGeom prst="rect">
                <a:avLst/>
              </a:prstGeom>
              <a:noFill/>
              <a:ln w="12700">
                <a:noFill/>
                <a:miter lim="800000"/>
                <a:headEnd type="none" w="sm" len="sm"/>
                <a:tailEnd type="none" w="sm" len="sm"/>
              </a:ln>
              <a:effectLst/>
            </p:spPr>
            <p:txBody>
              <a:bodyPr>
                <a:spAutoFit/>
              </a:bodyPr>
              <a:lstStyle/>
              <a:p>
                <a:r>
                  <a:rPr lang="en-US" altLang="en-US" sz="800" b="1">
                    <a:solidFill>
                      <a:srgbClr val="FFFFFF"/>
                    </a:solidFill>
                  </a:rPr>
                  <a:t>-3</a:t>
                </a:r>
              </a:p>
            </p:txBody>
          </p:sp>
        </p:grpSp>
        <p:grpSp>
          <p:nvGrpSpPr>
            <p:cNvPr id="157761" name="Group 65"/>
            <p:cNvGrpSpPr>
              <a:grpSpLocks/>
            </p:cNvGrpSpPr>
            <p:nvPr/>
          </p:nvGrpSpPr>
          <p:grpSpPr bwMode="auto">
            <a:xfrm>
              <a:off x="1488" y="3925"/>
              <a:ext cx="372" cy="212"/>
              <a:chOff x="654" y="3984"/>
              <a:chExt cx="372" cy="212"/>
            </a:xfrm>
          </p:grpSpPr>
          <p:sp>
            <p:nvSpPr>
              <p:cNvPr id="157762" name="Text Box 66"/>
              <p:cNvSpPr txBox="1">
                <a:spLocks noChangeArrowheads="1"/>
              </p:cNvSpPr>
              <p:nvPr/>
            </p:nvSpPr>
            <p:spPr bwMode="auto">
              <a:xfrm>
                <a:off x="654"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763" name="Text Box 67"/>
              <p:cNvSpPr txBox="1">
                <a:spLocks noChangeArrowheads="1"/>
              </p:cNvSpPr>
              <p:nvPr/>
            </p:nvSpPr>
            <p:spPr bwMode="auto">
              <a:xfrm>
                <a:off x="768" y="3993"/>
                <a:ext cx="258" cy="135"/>
              </a:xfrm>
              <a:prstGeom prst="rect">
                <a:avLst/>
              </a:prstGeom>
              <a:noFill/>
              <a:ln w="12700">
                <a:noFill/>
                <a:miter lim="800000"/>
                <a:headEnd type="none" w="sm" len="sm"/>
                <a:tailEnd type="none" w="sm" len="sm"/>
              </a:ln>
              <a:effectLst/>
            </p:spPr>
            <p:txBody>
              <a:bodyPr>
                <a:spAutoFit/>
              </a:bodyPr>
              <a:lstStyle/>
              <a:p>
                <a:r>
                  <a:rPr lang="en-US" altLang="en-US" sz="800" b="1">
                    <a:solidFill>
                      <a:srgbClr val="FFFFFF"/>
                    </a:solidFill>
                  </a:rPr>
                  <a:t>-1</a:t>
                </a:r>
              </a:p>
            </p:txBody>
          </p:sp>
        </p:grpSp>
        <p:sp>
          <p:nvSpPr>
            <p:cNvPr id="157748" name="Line 52"/>
            <p:cNvSpPr>
              <a:spLocks noChangeShapeType="1"/>
            </p:cNvSpPr>
            <p:nvPr/>
          </p:nvSpPr>
          <p:spPr bwMode="auto">
            <a:xfrm flipV="1">
              <a:off x="2064" y="3877"/>
              <a:ext cx="0" cy="80"/>
            </a:xfrm>
            <a:prstGeom prst="line">
              <a:avLst/>
            </a:prstGeom>
            <a:noFill/>
            <a:ln w="12700">
              <a:solidFill>
                <a:schemeClr val="bg2"/>
              </a:solidFill>
              <a:round/>
              <a:headEnd type="none" w="sm" len="sm"/>
              <a:tailEnd type="none" w="sm" len="sm"/>
            </a:ln>
            <a:effectLst/>
          </p:spPr>
          <p:txBody>
            <a:bodyPr wrap="none" anchor="ctr"/>
            <a:lstStyle/>
            <a:p>
              <a:endParaRPr lang="en-US"/>
            </a:p>
          </p:txBody>
        </p:sp>
        <p:grpSp>
          <p:nvGrpSpPr>
            <p:cNvPr id="157778" name="Group 82"/>
            <p:cNvGrpSpPr>
              <a:grpSpLocks/>
            </p:cNvGrpSpPr>
            <p:nvPr/>
          </p:nvGrpSpPr>
          <p:grpSpPr bwMode="auto">
            <a:xfrm>
              <a:off x="1920" y="3925"/>
              <a:ext cx="336" cy="212"/>
              <a:chOff x="1920" y="3984"/>
              <a:chExt cx="336" cy="212"/>
            </a:xfrm>
          </p:grpSpPr>
          <p:sp>
            <p:nvSpPr>
              <p:cNvPr id="157765" name="Text Box 69"/>
              <p:cNvSpPr txBox="1">
                <a:spLocks noChangeArrowheads="1"/>
              </p:cNvSpPr>
              <p:nvPr/>
            </p:nvSpPr>
            <p:spPr bwMode="auto">
              <a:xfrm>
                <a:off x="1920"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766" name="Text Box 70"/>
              <p:cNvSpPr txBox="1">
                <a:spLocks noChangeArrowheads="1"/>
              </p:cNvSpPr>
              <p:nvPr/>
            </p:nvSpPr>
            <p:spPr bwMode="auto">
              <a:xfrm>
                <a:off x="2086" y="3984"/>
                <a:ext cx="170" cy="135"/>
              </a:xfrm>
              <a:prstGeom prst="rect">
                <a:avLst/>
              </a:prstGeom>
              <a:noFill/>
              <a:ln w="12700">
                <a:noFill/>
                <a:miter lim="800000"/>
                <a:headEnd type="none" w="sm" len="sm"/>
                <a:tailEnd type="none" w="sm" len="sm"/>
              </a:ln>
              <a:effectLst/>
            </p:spPr>
            <p:txBody>
              <a:bodyPr>
                <a:spAutoFit/>
              </a:bodyPr>
              <a:lstStyle/>
              <a:p>
                <a:pPr algn="l"/>
                <a:r>
                  <a:rPr lang="en-US" altLang="en-US" sz="800" b="1">
                    <a:solidFill>
                      <a:srgbClr val="FFFFFF"/>
                    </a:solidFill>
                  </a:rPr>
                  <a:t>1</a:t>
                </a:r>
              </a:p>
            </p:txBody>
          </p:sp>
        </p:grpSp>
        <p:grpSp>
          <p:nvGrpSpPr>
            <p:cNvPr id="157779" name="Group 83"/>
            <p:cNvGrpSpPr>
              <a:grpSpLocks/>
            </p:cNvGrpSpPr>
            <p:nvPr/>
          </p:nvGrpSpPr>
          <p:grpSpPr bwMode="auto">
            <a:xfrm>
              <a:off x="2344" y="3925"/>
              <a:ext cx="336" cy="212"/>
              <a:chOff x="1920" y="3984"/>
              <a:chExt cx="336" cy="212"/>
            </a:xfrm>
          </p:grpSpPr>
          <p:sp>
            <p:nvSpPr>
              <p:cNvPr id="157780" name="Text Box 84"/>
              <p:cNvSpPr txBox="1">
                <a:spLocks noChangeArrowheads="1"/>
              </p:cNvSpPr>
              <p:nvPr/>
            </p:nvSpPr>
            <p:spPr bwMode="auto">
              <a:xfrm>
                <a:off x="1920"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781" name="Text Box 85"/>
              <p:cNvSpPr txBox="1">
                <a:spLocks noChangeArrowheads="1"/>
              </p:cNvSpPr>
              <p:nvPr/>
            </p:nvSpPr>
            <p:spPr bwMode="auto">
              <a:xfrm>
                <a:off x="2086" y="3984"/>
                <a:ext cx="170" cy="135"/>
              </a:xfrm>
              <a:prstGeom prst="rect">
                <a:avLst/>
              </a:prstGeom>
              <a:noFill/>
              <a:ln w="12700">
                <a:noFill/>
                <a:miter lim="800000"/>
                <a:headEnd type="none" w="sm" len="sm"/>
                <a:tailEnd type="none" w="sm" len="sm"/>
              </a:ln>
              <a:effectLst/>
            </p:spPr>
            <p:txBody>
              <a:bodyPr>
                <a:spAutoFit/>
              </a:bodyPr>
              <a:lstStyle/>
              <a:p>
                <a:pPr algn="l"/>
                <a:r>
                  <a:rPr lang="en-US" altLang="en-US" sz="800" b="1">
                    <a:solidFill>
                      <a:srgbClr val="FFFFFF"/>
                    </a:solidFill>
                  </a:rPr>
                  <a:t>3</a:t>
                </a:r>
              </a:p>
            </p:txBody>
          </p:sp>
        </p:grpSp>
        <p:grpSp>
          <p:nvGrpSpPr>
            <p:cNvPr id="157782" name="Group 86"/>
            <p:cNvGrpSpPr>
              <a:grpSpLocks/>
            </p:cNvGrpSpPr>
            <p:nvPr/>
          </p:nvGrpSpPr>
          <p:grpSpPr bwMode="auto">
            <a:xfrm>
              <a:off x="2760" y="3925"/>
              <a:ext cx="336" cy="212"/>
              <a:chOff x="1920" y="3984"/>
              <a:chExt cx="336" cy="212"/>
            </a:xfrm>
          </p:grpSpPr>
          <p:sp>
            <p:nvSpPr>
              <p:cNvPr id="157783" name="Text Box 87"/>
              <p:cNvSpPr txBox="1">
                <a:spLocks noChangeArrowheads="1"/>
              </p:cNvSpPr>
              <p:nvPr/>
            </p:nvSpPr>
            <p:spPr bwMode="auto">
              <a:xfrm>
                <a:off x="1920"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784" name="Text Box 88"/>
              <p:cNvSpPr txBox="1">
                <a:spLocks noChangeArrowheads="1"/>
              </p:cNvSpPr>
              <p:nvPr/>
            </p:nvSpPr>
            <p:spPr bwMode="auto">
              <a:xfrm>
                <a:off x="2086" y="3984"/>
                <a:ext cx="170" cy="135"/>
              </a:xfrm>
              <a:prstGeom prst="rect">
                <a:avLst/>
              </a:prstGeom>
              <a:noFill/>
              <a:ln w="12700">
                <a:noFill/>
                <a:miter lim="800000"/>
                <a:headEnd type="none" w="sm" len="sm"/>
                <a:tailEnd type="none" w="sm" len="sm"/>
              </a:ln>
              <a:effectLst/>
            </p:spPr>
            <p:txBody>
              <a:bodyPr>
                <a:spAutoFit/>
              </a:bodyPr>
              <a:lstStyle/>
              <a:p>
                <a:pPr algn="l"/>
                <a:r>
                  <a:rPr lang="en-US" altLang="en-US" sz="800" b="1">
                    <a:solidFill>
                      <a:srgbClr val="FFFFFF"/>
                    </a:solidFill>
                  </a:rPr>
                  <a:t>5</a:t>
                </a:r>
              </a:p>
            </p:txBody>
          </p:sp>
        </p:grpSp>
        <p:grpSp>
          <p:nvGrpSpPr>
            <p:cNvPr id="157785" name="Group 89"/>
            <p:cNvGrpSpPr>
              <a:grpSpLocks/>
            </p:cNvGrpSpPr>
            <p:nvPr/>
          </p:nvGrpSpPr>
          <p:grpSpPr bwMode="auto">
            <a:xfrm>
              <a:off x="3168" y="3925"/>
              <a:ext cx="336" cy="212"/>
              <a:chOff x="1920" y="3984"/>
              <a:chExt cx="336" cy="212"/>
            </a:xfrm>
          </p:grpSpPr>
          <p:sp>
            <p:nvSpPr>
              <p:cNvPr id="157786" name="Text Box 90"/>
              <p:cNvSpPr txBox="1">
                <a:spLocks noChangeArrowheads="1"/>
              </p:cNvSpPr>
              <p:nvPr/>
            </p:nvSpPr>
            <p:spPr bwMode="auto">
              <a:xfrm>
                <a:off x="1920"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787" name="Text Box 91"/>
              <p:cNvSpPr txBox="1">
                <a:spLocks noChangeArrowheads="1"/>
              </p:cNvSpPr>
              <p:nvPr/>
            </p:nvSpPr>
            <p:spPr bwMode="auto">
              <a:xfrm>
                <a:off x="2086" y="3984"/>
                <a:ext cx="170" cy="135"/>
              </a:xfrm>
              <a:prstGeom prst="rect">
                <a:avLst/>
              </a:prstGeom>
              <a:noFill/>
              <a:ln w="12700">
                <a:noFill/>
                <a:miter lim="800000"/>
                <a:headEnd type="none" w="sm" len="sm"/>
                <a:tailEnd type="none" w="sm" len="sm"/>
              </a:ln>
              <a:effectLst/>
            </p:spPr>
            <p:txBody>
              <a:bodyPr>
                <a:spAutoFit/>
              </a:bodyPr>
              <a:lstStyle/>
              <a:p>
                <a:pPr algn="l"/>
                <a:r>
                  <a:rPr lang="en-US" altLang="en-US" sz="800" b="1">
                    <a:solidFill>
                      <a:srgbClr val="FFFFFF"/>
                    </a:solidFill>
                  </a:rPr>
                  <a:t>7</a:t>
                </a:r>
              </a:p>
            </p:txBody>
          </p:sp>
        </p:grpSp>
        <p:grpSp>
          <p:nvGrpSpPr>
            <p:cNvPr id="157788" name="Group 92"/>
            <p:cNvGrpSpPr>
              <a:grpSpLocks/>
            </p:cNvGrpSpPr>
            <p:nvPr/>
          </p:nvGrpSpPr>
          <p:grpSpPr bwMode="auto">
            <a:xfrm>
              <a:off x="3600" y="3925"/>
              <a:ext cx="336" cy="212"/>
              <a:chOff x="1920" y="3984"/>
              <a:chExt cx="336" cy="212"/>
            </a:xfrm>
          </p:grpSpPr>
          <p:sp>
            <p:nvSpPr>
              <p:cNvPr id="157789" name="Text Box 93"/>
              <p:cNvSpPr txBox="1">
                <a:spLocks noChangeArrowheads="1"/>
              </p:cNvSpPr>
              <p:nvPr/>
            </p:nvSpPr>
            <p:spPr bwMode="auto">
              <a:xfrm>
                <a:off x="1920"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790" name="Text Box 94"/>
              <p:cNvSpPr txBox="1">
                <a:spLocks noChangeArrowheads="1"/>
              </p:cNvSpPr>
              <p:nvPr/>
            </p:nvSpPr>
            <p:spPr bwMode="auto">
              <a:xfrm>
                <a:off x="2086" y="3984"/>
                <a:ext cx="170" cy="135"/>
              </a:xfrm>
              <a:prstGeom prst="rect">
                <a:avLst/>
              </a:prstGeom>
              <a:noFill/>
              <a:ln w="12700">
                <a:noFill/>
                <a:miter lim="800000"/>
                <a:headEnd type="none" w="sm" len="sm"/>
                <a:tailEnd type="none" w="sm" len="sm"/>
              </a:ln>
              <a:effectLst/>
            </p:spPr>
            <p:txBody>
              <a:bodyPr>
                <a:spAutoFit/>
              </a:bodyPr>
              <a:lstStyle/>
              <a:p>
                <a:pPr algn="l"/>
                <a:r>
                  <a:rPr lang="en-US" altLang="en-US" sz="800" b="1">
                    <a:solidFill>
                      <a:srgbClr val="FFFFFF"/>
                    </a:solidFill>
                  </a:rPr>
                  <a:t>9</a:t>
                </a:r>
              </a:p>
            </p:txBody>
          </p:sp>
        </p:grpSp>
        <p:grpSp>
          <p:nvGrpSpPr>
            <p:cNvPr id="157791" name="Group 95"/>
            <p:cNvGrpSpPr>
              <a:grpSpLocks/>
            </p:cNvGrpSpPr>
            <p:nvPr/>
          </p:nvGrpSpPr>
          <p:grpSpPr bwMode="auto">
            <a:xfrm>
              <a:off x="3984" y="3925"/>
              <a:ext cx="432" cy="212"/>
              <a:chOff x="1920" y="3984"/>
              <a:chExt cx="336" cy="212"/>
            </a:xfrm>
          </p:grpSpPr>
          <p:sp>
            <p:nvSpPr>
              <p:cNvPr id="157792" name="Text Box 96"/>
              <p:cNvSpPr txBox="1">
                <a:spLocks noChangeArrowheads="1"/>
              </p:cNvSpPr>
              <p:nvPr/>
            </p:nvSpPr>
            <p:spPr bwMode="auto">
              <a:xfrm>
                <a:off x="1920"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793" name="Text Box 97"/>
              <p:cNvSpPr txBox="1">
                <a:spLocks noChangeArrowheads="1"/>
              </p:cNvSpPr>
              <p:nvPr/>
            </p:nvSpPr>
            <p:spPr bwMode="auto">
              <a:xfrm>
                <a:off x="2086" y="3984"/>
                <a:ext cx="170" cy="135"/>
              </a:xfrm>
              <a:prstGeom prst="rect">
                <a:avLst/>
              </a:prstGeom>
              <a:noFill/>
              <a:ln w="12700">
                <a:noFill/>
                <a:miter lim="800000"/>
                <a:headEnd type="none" w="sm" len="sm"/>
                <a:tailEnd type="none" w="sm" len="sm"/>
              </a:ln>
              <a:effectLst/>
            </p:spPr>
            <p:txBody>
              <a:bodyPr>
                <a:spAutoFit/>
              </a:bodyPr>
              <a:lstStyle/>
              <a:p>
                <a:pPr algn="l"/>
                <a:r>
                  <a:rPr lang="en-US" altLang="en-US" sz="800" b="1">
                    <a:solidFill>
                      <a:srgbClr val="FFFFFF"/>
                    </a:solidFill>
                  </a:rPr>
                  <a:t>11</a:t>
                </a:r>
              </a:p>
            </p:txBody>
          </p:sp>
        </p:grpSp>
        <p:grpSp>
          <p:nvGrpSpPr>
            <p:cNvPr id="157797" name="Group 101"/>
            <p:cNvGrpSpPr>
              <a:grpSpLocks/>
            </p:cNvGrpSpPr>
            <p:nvPr/>
          </p:nvGrpSpPr>
          <p:grpSpPr bwMode="auto">
            <a:xfrm>
              <a:off x="4416" y="3925"/>
              <a:ext cx="432" cy="212"/>
              <a:chOff x="1920" y="3984"/>
              <a:chExt cx="336" cy="212"/>
            </a:xfrm>
          </p:grpSpPr>
          <p:sp>
            <p:nvSpPr>
              <p:cNvPr id="157798" name="Text Box 102"/>
              <p:cNvSpPr txBox="1">
                <a:spLocks noChangeArrowheads="1"/>
              </p:cNvSpPr>
              <p:nvPr/>
            </p:nvSpPr>
            <p:spPr bwMode="auto">
              <a:xfrm>
                <a:off x="1920"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799" name="Text Box 103"/>
              <p:cNvSpPr txBox="1">
                <a:spLocks noChangeArrowheads="1"/>
              </p:cNvSpPr>
              <p:nvPr/>
            </p:nvSpPr>
            <p:spPr bwMode="auto">
              <a:xfrm>
                <a:off x="2086" y="3984"/>
                <a:ext cx="170" cy="135"/>
              </a:xfrm>
              <a:prstGeom prst="rect">
                <a:avLst/>
              </a:prstGeom>
              <a:noFill/>
              <a:ln w="12700">
                <a:noFill/>
                <a:miter lim="800000"/>
                <a:headEnd type="none" w="sm" len="sm"/>
                <a:tailEnd type="none" w="sm" len="sm"/>
              </a:ln>
              <a:effectLst/>
            </p:spPr>
            <p:txBody>
              <a:bodyPr>
                <a:spAutoFit/>
              </a:bodyPr>
              <a:lstStyle/>
              <a:p>
                <a:pPr algn="l"/>
                <a:r>
                  <a:rPr lang="en-US" altLang="en-US" sz="800" b="1">
                    <a:solidFill>
                      <a:srgbClr val="FFFFFF"/>
                    </a:solidFill>
                  </a:rPr>
                  <a:t>13</a:t>
                </a:r>
              </a:p>
            </p:txBody>
          </p:sp>
        </p:grpSp>
        <p:grpSp>
          <p:nvGrpSpPr>
            <p:cNvPr id="157800" name="Group 104"/>
            <p:cNvGrpSpPr>
              <a:grpSpLocks/>
            </p:cNvGrpSpPr>
            <p:nvPr/>
          </p:nvGrpSpPr>
          <p:grpSpPr bwMode="auto">
            <a:xfrm>
              <a:off x="4848" y="3925"/>
              <a:ext cx="432" cy="212"/>
              <a:chOff x="1920" y="3984"/>
              <a:chExt cx="336" cy="212"/>
            </a:xfrm>
          </p:grpSpPr>
          <p:sp>
            <p:nvSpPr>
              <p:cNvPr id="157801" name="Text Box 105"/>
              <p:cNvSpPr txBox="1">
                <a:spLocks noChangeArrowheads="1"/>
              </p:cNvSpPr>
              <p:nvPr/>
            </p:nvSpPr>
            <p:spPr bwMode="auto">
              <a:xfrm>
                <a:off x="1920"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802" name="Text Box 106"/>
              <p:cNvSpPr txBox="1">
                <a:spLocks noChangeArrowheads="1"/>
              </p:cNvSpPr>
              <p:nvPr/>
            </p:nvSpPr>
            <p:spPr bwMode="auto">
              <a:xfrm>
                <a:off x="2086" y="3984"/>
                <a:ext cx="170" cy="135"/>
              </a:xfrm>
              <a:prstGeom prst="rect">
                <a:avLst/>
              </a:prstGeom>
              <a:noFill/>
              <a:ln w="12700">
                <a:noFill/>
                <a:miter lim="800000"/>
                <a:headEnd type="none" w="sm" len="sm"/>
                <a:tailEnd type="none" w="sm" len="sm"/>
              </a:ln>
              <a:effectLst/>
            </p:spPr>
            <p:txBody>
              <a:bodyPr>
                <a:spAutoFit/>
              </a:bodyPr>
              <a:lstStyle/>
              <a:p>
                <a:pPr algn="l"/>
                <a:r>
                  <a:rPr lang="en-US" altLang="en-US" sz="800" b="1">
                    <a:solidFill>
                      <a:srgbClr val="FFFFFF"/>
                    </a:solidFill>
                  </a:rPr>
                  <a:t>15</a:t>
                </a:r>
              </a:p>
            </p:txBody>
          </p:sp>
        </p:grpSp>
        <p:grpSp>
          <p:nvGrpSpPr>
            <p:cNvPr id="157806" name="Group 110"/>
            <p:cNvGrpSpPr>
              <a:grpSpLocks/>
            </p:cNvGrpSpPr>
            <p:nvPr/>
          </p:nvGrpSpPr>
          <p:grpSpPr bwMode="auto">
            <a:xfrm>
              <a:off x="5280" y="3925"/>
              <a:ext cx="432" cy="212"/>
              <a:chOff x="1920" y="3984"/>
              <a:chExt cx="336" cy="212"/>
            </a:xfrm>
          </p:grpSpPr>
          <p:sp>
            <p:nvSpPr>
              <p:cNvPr id="157807" name="Text Box 111"/>
              <p:cNvSpPr txBox="1">
                <a:spLocks noChangeArrowheads="1"/>
              </p:cNvSpPr>
              <p:nvPr/>
            </p:nvSpPr>
            <p:spPr bwMode="auto">
              <a:xfrm>
                <a:off x="1920" y="3984"/>
                <a:ext cx="258" cy="212"/>
              </a:xfrm>
              <a:prstGeom prst="rect">
                <a:avLst/>
              </a:prstGeom>
              <a:noFill/>
              <a:ln w="12700">
                <a:noFill/>
                <a:miter lim="800000"/>
                <a:headEnd type="none" w="sm" len="sm"/>
                <a:tailEnd type="none" w="sm" len="sm"/>
              </a:ln>
              <a:effectLst/>
            </p:spPr>
            <p:txBody>
              <a:bodyPr>
                <a:spAutoFit/>
              </a:bodyPr>
              <a:lstStyle/>
              <a:p>
                <a:r>
                  <a:rPr lang="en-US" altLang="en-US" sz="1600" b="1">
                    <a:solidFill>
                      <a:srgbClr val="FFFFFF"/>
                    </a:solidFill>
                  </a:rPr>
                  <a:t>10</a:t>
                </a:r>
              </a:p>
            </p:txBody>
          </p:sp>
          <p:sp>
            <p:nvSpPr>
              <p:cNvPr id="157808" name="Text Box 112"/>
              <p:cNvSpPr txBox="1">
                <a:spLocks noChangeArrowheads="1"/>
              </p:cNvSpPr>
              <p:nvPr/>
            </p:nvSpPr>
            <p:spPr bwMode="auto">
              <a:xfrm>
                <a:off x="2086" y="3984"/>
                <a:ext cx="170" cy="135"/>
              </a:xfrm>
              <a:prstGeom prst="rect">
                <a:avLst/>
              </a:prstGeom>
              <a:noFill/>
              <a:ln w="12700">
                <a:noFill/>
                <a:miter lim="800000"/>
                <a:headEnd type="none" w="sm" len="sm"/>
                <a:tailEnd type="none" w="sm" len="sm"/>
              </a:ln>
              <a:effectLst/>
            </p:spPr>
            <p:txBody>
              <a:bodyPr>
                <a:spAutoFit/>
              </a:bodyPr>
              <a:lstStyle/>
              <a:p>
                <a:pPr algn="l"/>
                <a:r>
                  <a:rPr lang="en-US" altLang="en-US" sz="800" b="1">
                    <a:solidFill>
                      <a:srgbClr val="FFFFFF"/>
                    </a:solidFill>
                  </a:rPr>
                  <a:t>17</a:t>
                </a:r>
              </a:p>
            </p:txBody>
          </p:sp>
        </p:grpSp>
        <p:sp>
          <p:nvSpPr>
            <p:cNvPr id="157810" name="Text Box 114"/>
            <p:cNvSpPr txBox="1">
              <a:spLocks noChangeArrowheads="1"/>
            </p:cNvSpPr>
            <p:nvPr/>
          </p:nvSpPr>
          <p:spPr bwMode="auto">
            <a:xfrm>
              <a:off x="1396" y="4080"/>
              <a:ext cx="3452" cy="231"/>
            </a:xfrm>
            <a:prstGeom prst="rect">
              <a:avLst/>
            </a:prstGeom>
            <a:noFill/>
            <a:ln w="12700">
              <a:noFill/>
              <a:miter lim="800000"/>
              <a:headEnd type="none" w="sm" len="sm"/>
              <a:tailEnd type="none" w="sm" len="sm"/>
            </a:ln>
            <a:effectLst/>
          </p:spPr>
          <p:txBody>
            <a:bodyPr wrap="none">
              <a:spAutoFit/>
            </a:bodyPr>
            <a:lstStyle/>
            <a:p>
              <a:r>
                <a:rPr lang="en-US" altLang="en-US" sz="1800" b="1"/>
                <a:t>Wavelength in nanometers (billionths of a meter)</a:t>
              </a: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US" altLang="en-US"/>
              <a:t>Light - The Visual Stimulus</a:t>
            </a:r>
          </a:p>
        </p:txBody>
      </p:sp>
      <p:sp>
        <p:nvSpPr>
          <p:cNvPr id="184323" name="Rectangle 3"/>
          <p:cNvSpPr>
            <a:spLocks noGrp="1" noChangeArrowheads="1"/>
          </p:cNvSpPr>
          <p:nvPr>
            <p:ph type="body" sz="half" idx="1"/>
          </p:nvPr>
        </p:nvSpPr>
        <p:spPr>
          <a:xfrm>
            <a:off x="609600" y="1828800"/>
            <a:ext cx="8077200" cy="4171950"/>
          </a:xfrm>
        </p:spPr>
        <p:txBody>
          <a:bodyPr/>
          <a:lstStyle/>
          <a:p>
            <a:r>
              <a:rPr lang="en-US" altLang="en-US" sz="2800"/>
              <a:t>Light can be described as both a particle and a wave</a:t>
            </a:r>
          </a:p>
          <a:p>
            <a:r>
              <a:rPr lang="en-US" altLang="en-US" sz="2800"/>
              <a:t>Wavelength of a light is the distance of one complete cycle of the wave</a:t>
            </a:r>
          </a:p>
          <a:p>
            <a:r>
              <a:rPr lang="en-US" altLang="en-US" sz="2800"/>
              <a:t>Visible light has wavelengths from about 400nm to 700nm </a:t>
            </a:r>
          </a:p>
          <a:p>
            <a:r>
              <a:rPr lang="en-US" altLang="en-US" sz="2800"/>
              <a:t>Wavelength of light is related to its perceived color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381000" y="228600"/>
            <a:ext cx="7772400" cy="1143000"/>
          </a:xfrm>
        </p:spPr>
        <p:txBody>
          <a:bodyPr/>
          <a:lstStyle/>
          <a:p>
            <a:r>
              <a:rPr lang="en-US" altLang="en-US"/>
              <a:t>Structure of the Eye</a:t>
            </a:r>
          </a:p>
        </p:txBody>
      </p:sp>
      <p:sp>
        <p:nvSpPr>
          <p:cNvPr id="158728" name="Text Box 8"/>
          <p:cNvSpPr txBox="1">
            <a:spLocks noChangeArrowheads="1"/>
          </p:cNvSpPr>
          <p:nvPr/>
        </p:nvSpPr>
        <p:spPr bwMode="auto">
          <a:xfrm>
            <a:off x="685800" y="5715000"/>
            <a:ext cx="7727950" cy="641350"/>
          </a:xfrm>
          <a:prstGeom prst="rect">
            <a:avLst/>
          </a:prstGeom>
          <a:noFill/>
          <a:ln w="12700">
            <a:noFill/>
            <a:miter lim="800000"/>
            <a:headEnd type="none" w="sm" len="sm"/>
            <a:tailEnd type="none" w="sm" len="sm"/>
          </a:ln>
          <a:effectLst/>
        </p:spPr>
        <p:txBody>
          <a:bodyPr wrap="none">
            <a:spAutoFit/>
          </a:bodyPr>
          <a:lstStyle/>
          <a:p>
            <a:pPr algn="l"/>
            <a:r>
              <a:rPr lang="en-US" altLang="en-US" sz="1800" b="1">
                <a:solidFill>
                  <a:srgbClr val="0099CC"/>
                </a:solidFill>
              </a:rPr>
              <a:t>The eye works like a camera, using a lens to focus light onto a photo-</a:t>
            </a:r>
          </a:p>
          <a:p>
            <a:pPr algn="l"/>
            <a:r>
              <a:rPr lang="en-US" altLang="en-US" sz="1800" b="1">
                <a:solidFill>
                  <a:srgbClr val="0099CC"/>
                </a:solidFill>
              </a:rPr>
              <a:t>sensitive surface at the back of a sealed structure.</a:t>
            </a:r>
          </a:p>
        </p:txBody>
      </p:sp>
      <p:grpSp>
        <p:nvGrpSpPr>
          <p:cNvPr id="158764" name="Group 44"/>
          <p:cNvGrpSpPr>
            <a:grpSpLocks/>
          </p:cNvGrpSpPr>
          <p:nvPr/>
        </p:nvGrpSpPr>
        <p:grpSpPr bwMode="auto">
          <a:xfrm>
            <a:off x="304800" y="1720850"/>
            <a:ext cx="8766175" cy="3689350"/>
            <a:chOff x="192" y="1084"/>
            <a:chExt cx="5522" cy="2324"/>
          </a:xfrm>
        </p:grpSpPr>
        <p:pic>
          <p:nvPicPr>
            <p:cNvPr id="158729" name="Picture 9" descr="eye.pct                                                        00006F14&#10;Love Child                     B3E4B0F3:"/>
            <p:cNvPicPr>
              <a:picLocks noChangeAspect="1" noChangeArrowheads="1"/>
            </p:cNvPicPr>
            <p:nvPr/>
          </p:nvPicPr>
          <p:blipFill>
            <a:blip r:embed="rId2" cstate="print"/>
            <a:srcRect/>
            <a:stretch>
              <a:fillRect/>
            </a:stretch>
          </p:blipFill>
          <p:spPr bwMode="auto">
            <a:xfrm>
              <a:off x="192" y="1380"/>
              <a:ext cx="5225" cy="1835"/>
            </a:xfrm>
            <a:prstGeom prst="rect">
              <a:avLst/>
            </a:prstGeom>
            <a:noFill/>
          </p:spPr>
        </p:pic>
        <p:sp>
          <p:nvSpPr>
            <p:cNvPr id="158750" name="Text Box 30"/>
            <p:cNvSpPr txBox="1">
              <a:spLocks noChangeArrowheads="1"/>
            </p:cNvSpPr>
            <p:nvPr/>
          </p:nvSpPr>
          <p:spPr bwMode="auto">
            <a:xfrm>
              <a:off x="1713" y="2802"/>
              <a:ext cx="728" cy="212"/>
            </a:xfrm>
            <a:prstGeom prst="rect">
              <a:avLst/>
            </a:prstGeom>
            <a:noFill/>
            <a:ln w="12700">
              <a:noFill/>
              <a:miter lim="800000"/>
              <a:headEnd type="none" w="sm" len="sm"/>
              <a:tailEnd type="none" w="sm" len="sm"/>
            </a:ln>
            <a:effectLst/>
          </p:spPr>
          <p:txBody>
            <a:bodyPr wrap="none">
              <a:spAutoFit/>
            </a:bodyPr>
            <a:lstStyle/>
            <a:p>
              <a:r>
                <a:rPr lang="en-US" altLang="ko-KR" sz="1600" b="1">
                  <a:solidFill>
                    <a:srgbClr val="FFFFFF"/>
                  </a:solidFill>
                  <a:ea typeface="굴림" charset="-127"/>
                </a:rPr>
                <a:t>Light rays</a:t>
              </a:r>
            </a:p>
          </p:txBody>
        </p:sp>
        <p:sp>
          <p:nvSpPr>
            <p:cNvPr id="158751" name="Text Box 31"/>
            <p:cNvSpPr txBox="1">
              <a:spLocks noChangeArrowheads="1"/>
            </p:cNvSpPr>
            <p:nvPr/>
          </p:nvSpPr>
          <p:spPr bwMode="auto">
            <a:xfrm>
              <a:off x="2797" y="2572"/>
              <a:ext cx="556" cy="212"/>
            </a:xfrm>
            <a:prstGeom prst="rect">
              <a:avLst/>
            </a:prstGeom>
            <a:noFill/>
            <a:ln w="12700">
              <a:noFill/>
              <a:miter lim="800000"/>
              <a:headEnd type="none" w="sm" len="sm"/>
              <a:tailEnd type="none" w="sm" len="sm"/>
            </a:ln>
            <a:effectLst/>
          </p:spPr>
          <p:txBody>
            <a:bodyPr wrap="none">
              <a:spAutoFit/>
            </a:bodyPr>
            <a:lstStyle/>
            <a:p>
              <a:r>
                <a:rPr lang="en-US" altLang="ko-KR" sz="1600" b="1">
                  <a:solidFill>
                    <a:srgbClr val="FFFFFF"/>
                  </a:solidFill>
                  <a:ea typeface="굴림" charset="-127"/>
                </a:rPr>
                <a:t>Cornea</a:t>
              </a:r>
            </a:p>
          </p:txBody>
        </p:sp>
        <p:sp>
          <p:nvSpPr>
            <p:cNvPr id="158752" name="Text Box 32"/>
            <p:cNvSpPr txBox="1">
              <a:spLocks noChangeArrowheads="1"/>
            </p:cNvSpPr>
            <p:nvPr/>
          </p:nvSpPr>
          <p:spPr bwMode="auto">
            <a:xfrm>
              <a:off x="3113" y="2792"/>
              <a:ext cx="429" cy="212"/>
            </a:xfrm>
            <a:prstGeom prst="rect">
              <a:avLst/>
            </a:prstGeom>
            <a:noFill/>
            <a:ln w="12700">
              <a:noFill/>
              <a:miter lim="800000"/>
              <a:headEnd type="none" w="sm" len="sm"/>
              <a:tailEnd type="none" w="sm" len="sm"/>
            </a:ln>
            <a:effectLst/>
          </p:spPr>
          <p:txBody>
            <a:bodyPr wrap="none">
              <a:spAutoFit/>
            </a:bodyPr>
            <a:lstStyle/>
            <a:p>
              <a:r>
                <a:rPr lang="en-US" altLang="ko-KR" sz="1600" b="1">
                  <a:solidFill>
                    <a:srgbClr val="FFFFFF"/>
                  </a:solidFill>
                  <a:ea typeface="굴림" charset="-127"/>
                </a:rPr>
                <a:t>Pupil</a:t>
              </a:r>
            </a:p>
          </p:txBody>
        </p:sp>
        <p:sp>
          <p:nvSpPr>
            <p:cNvPr id="158753" name="Text Box 33"/>
            <p:cNvSpPr txBox="1">
              <a:spLocks noChangeArrowheads="1"/>
            </p:cNvSpPr>
            <p:nvPr/>
          </p:nvSpPr>
          <p:spPr bwMode="auto">
            <a:xfrm>
              <a:off x="3933" y="3196"/>
              <a:ext cx="742" cy="212"/>
            </a:xfrm>
            <a:prstGeom prst="rect">
              <a:avLst/>
            </a:prstGeom>
            <a:noFill/>
            <a:ln w="12700">
              <a:noFill/>
              <a:miter lim="800000"/>
              <a:headEnd type="none" w="sm" len="sm"/>
              <a:tailEnd type="none" w="sm" len="sm"/>
            </a:ln>
            <a:effectLst/>
          </p:spPr>
          <p:txBody>
            <a:bodyPr wrap="none">
              <a:spAutoFit/>
            </a:bodyPr>
            <a:lstStyle/>
            <a:p>
              <a:r>
                <a:rPr lang="en-US" altLang="ko-KR" sz="1600" b="1">
                  <a:solidFill>
                    <a:srgbClr val="FFFFFF"/>
                  </a:solidFill>
                  <a:ea typeface="굴림" charset="-127"/>
                </a:rPr>
                <a:t>Blind spot</a:t>
              </a:r>
            </a:p>
          </p:txBody>
        </p:sp>
        <p:sp>
          <p:nvSpPr>
            <p:cNvPr id="158754" name="Text Box 34"/>
            <p:cNvSpPr txBox="1">
              <a:spLocks noChangeArrowheads="1"/>
            </p:cNvSpPr>
            <p:nvPr/>
          </p:nvSpPr>
          <p:spPr bwMode="auto">
            <a:xfrm>
              <a:off x="4768" y="2974"/>
              <a:ext cx="457" cy="366"/>
            </a:xfrm>
            <a:prstGeom prst="rect">
              <a:avLst/>
            </a:prstGeom>
            <a:noFill/>
            <a:ln w="12700">
              <a:noFill/>
              <a:miter lim="800000"/>
              <a:headEnd type="none" w="sm" len="sm"/>
              <a:tailEnd type="none" w="sm" len="sm"/>
            </a:ln>
            <a:effectLst/>
          </p:spPr>
          <p:txBody>
            <a:bodyPr wrap="none">
              <a:spAutoFit/>
            </a:bodyPr>
            <a:lstStyle/>
            <a:p>
              <a:pPr algn="l"/>
              <a:r>
                <a:rPr lang="en-US" altLang="ko-KR" sz="1600" b="1">
                  <a:solidFill>
                    <a:srgbClr val="FFFFFF"/>
                  </a:solidFill>
                  <a:ea typeface="굴림" charset="-127"/>
                </a:rPr>
                <a:t>Optic</a:t>
              </a:r>
            </a:p>
            <a:p>
              <a:pPr algn="l"/>
              <a:r>
                <a:rPr lang="en-US" altLang="ko-KR" sz="1600" b="1">
                  <a:solidFill>
                    <a:srgbClr val="FFFFFF"/>
                  </a:solidFill>
                  <a:ea typeface="굴림" charset="-127"/>
                </a:rPr>
                <a:t>nerve</a:t>
              </a:r>
            </a:p>
          </p:txBody>
        </p:sp>
        <p:sp>
          <p:nvSpPr>
            <p:cNvPr id="158756" name="Text Box 36"/>
            <p:cNvSpPr txBox="1">
              <a:spLocks noChangeArrowheads="1"/>
            </p:cNvSpPr>
            <p:nvPr/>
          </p:nvSpPr>
          <p:spPr bwMode="auto">
            <a:xfrm>
              <a:off x="3929" y="1084"/>
              <a:ext cx="507" cy="212"/>
            </a:xfrm>
            <a:prstGeom prst="rect">
              <a:avLst/>
            </a:prstGeom>
            <a:noFill/>
            <a:ln w="12700">
              <a:noFill/>
              <a:miter lim="800000"/>
              <a:headEnd type="none" w="sm" len="sm"/>
              <a:tailEnd type="none" w="sm" len="sm"/>
            </a:ln>
            <a:effectLst/>
          </p:spPr>
          <p:txBody>
            <a:bodyPr wrap="none">
              <a:spAutoFit/>
            </a:bodyPr>
            <a:lstStyle/>
            <a:p>
              <a:r>
                <a:rPr lang="en-US" altLang="ko-KR" sz="1600" b="1">
                  <a:solidFill>
                    <a:srgbClr val="FFFFFF"/>
                  </a:solidFill>
                  <a:ea typeface="굴림" charset="-127"/>
                </a:rPr>
                <a:t>Retina</a:t>
              </a:r>
            </a:p>
          </p:txBody>
        </p:sp>
        <p:sp>
          <p:nvSpPr>
            <p:cNvPr id="158757" name="Text Box 37"/>
            <p:cNvSpPr txBox="1">
              <a:spLocks noChangeArrowheads="1"/>
            </p:cNvSpPr>
            <p:nvPr/>
          </p:nvSpPr>
          <p:spPr bwMode="auto">
            <a:xfrm>
              <a:off x="4601" y="1276"/>
              <a:ext cx="1113" cy="366"/>
            </a:xfrm>
            <a:prstGeom prst="rect">
              <a:avLst/>
            </a:prstGeom>
            <a:noFill/>
            <a:ln w="12700">
              <a:noFill/>
              <a:miter lim="800000"/>
              <a:headEnd type="none" w="sm" len="sm"/>
              <a:tailEnd type="none" w="sm" len="sm"/>
            </a:ln>
            <a:effectLst/>
          </p:spPr>
          <p:txBody>
            <a:bodyPr wrap="none">
              <a:spAutoFit/>
            </a:bodyPr>
            <a:lstStyle/>
            <a:p>
              <a:pPr algn="l"/>
              <a:r>
                <a:rPr lang="en-US" altLang="ko-KR" sz="1600" b="1">
                  <a:solidFill>
                    <a:srgbClr val="FFFFFF"/>
                  </a:solidFill>
                  <a:ea typeface="굴림" charset="-127"/>
                </a:rPr>
                <a:t>Fovea (point</a:t>
              </a:r>
            </a:p>
            <a:p>
              <a:pPr algn="l"/>
              <a:r>
                <a:rPr lang="en-US" altLang="ko-KR" sz="1600" b="1">
                  <a:solidFill>
                    <a:srgbClr val="FFFFFF"/>
                  </a:solidFill>
                  <a:ea typeface="굴림" charset="-127"/>
                </a:rPr>
                <a:t>of central focus)</a:t>
              </a:r>
            </a:p>
          </p:txBody>
        </p:sp>
        <p:grpSp>
          <p:nvGrpSpPr>
            <p:cNvPr id="158763" name="Group 43"/>
            <p:cNvGrpSpPr>
              <a:grpSpLocks/>
            </p:cNvGrpSpPr>
            <p:nvPr/>
          </p:nvGrpSpPr>
          <p:grpSpPr bwMode="auto">
            <a:xfrm>
              <a:off x="417" y="1276"/>
              <a:ext cx="4800" cy="1968"/>
              <a:chOff x="417" y="1276"/>
              <a:chExt cx="4800" cy="1968"/>
            </a:xfrm>
          </p:grpSpPr>
          <p:sp>
            <p:nvSpPr>
              <p:cNvPr id="158730" name="Line 10"/>
              <p:cNvSpPr>
                <a:spLocks noChangeShapeType="1"/>
              </p:cNvSpPr>
              <p:nvPr/>
            </p:nvSpPr>
            <p:spPr bwMode="auto">
              <a:xfrm flipH="1">
                <a:off x="3673" y="2052"/>
                <a:ext cx="1168" cy="152"/>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31" name="Line 11"/>
              <p:cNvSpPr>
                <a:spLocks noChangeShapeType="1"/>
              </p:cNvSpPr>
              <p:nvPr/>
            </p:nvSpPr>
            <p:spPr bwMode="auto">
              <a:xfrm flipH="1">
                <a:off x="417" y="2212"/>
                <a:ext cx="3248" cy="616"/>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32" name="Line 12"/>
              <p:cNvSpPr>
                <a:spLocks noChangeShapeType="1"/>
              </p:cNvSpPr>
              <p:nvPr/>
            </p:nvSpPr>
            <p:spPr bwMode="auto">
              <a:xfrm flipH="1" flipV="1">
                <a:off x="433" y="1676"/>
                <a:ext cx="3240" cy="648"/>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33" name="Line 13"/>
              <p:cNvSpPr>
                <a:spLocks noChangeShapeType="1"/>
              </p:cNvSpPr>
              <p:nvPr/>
            </p:nvSpPr>
            <p:spPr bwMode="auto">
              <a:xfrm flipH="1" flipV="1">
                <a:off x="3673" y="2324"/>
                <a:ext cx="1208" cy="168"/>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34" name="Line 14"/>
              <p:cNvSpPr>
                <a:spLocks noChangeShapeType="1"/>
              </p:cNvSpPr>
              <p:nvPr/>
            </p:nvSpPr>
            <p:spPr bwMode="auto">
              <a:xfrm flipH="1" flipV="1">
                <a:off x="3689" y="2204"/>
                <a:ext cx="1184" cy="280"/>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35" name="Line 15"/>
              <p:cNvSpPr>
                <a:spLocks noChangeShapeType="1"/>
              </p:cNvSpPr>
              <p:nvPr/>
            </p:nvSpPr>
            <p:spPr bwMode="auto">
              <a:xfrm flipH="1">
                <a:off x="3697" y="2044"/>
                <a:ext cx="1144" cy="280"/>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36" name="Line 16"/>
              <p:cNvSpPr>
                <a:spLocks noChangeShapeType="1"/>
              </p:cNvSpPr>
              <p:nvPr/>
            </p:nvSpPr>
            <p:spPr bwMode="auto">
              <a:xfrm flipH="1" flipV="1">
                <a:off x="433" y="1676"/>
                <a:ext cx="3232" cy="528"/>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37" name="Line 17"/>
              <p:cNvSpPr>
                <a:spLocks noChangeShapeType="1"/>
              </p:cNvSpPr>
              <p:nvPr/>
            </p:nvSpPr>
            <p:spPr bwMode="auto">
              <a:xfrm flipH="1">
                <a:off x="417" y="2324"/>
                <a:ext cx="3232" cy="504"/>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38" name="Line 18"/>
              <p:cNvSpPr>
                <a:spLocks noChangeShapeType="1"/>
              </p:cNvSpPr>
              <p:nvPr/>
            </p:nvSpPr>
            <p:spPr bwMode="auto">
              <a:xfrm flipH="1">
                <a:off x="3153" y="2396"/>
                <a:ext cx="384" cy="240"/>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39" name="Line 19"/>
              <p:cNvSpPr>
                <a:spLocks noChangeShapeType="1"/>
              </p:cNvSpPr>
              <p:nvPr/>
            </p:nvSpPr>
            <p:spPr bwMode="auto">
              <a:xfrm flipH="1">
                <a:off x="3385" y="2292"/>
                <a:ext cx="264" cy="544"/>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40" name="Line 20"/>
              <p:cNvSpPr>
                <a:spLocks noChangeShapeType="1"/>
              </p:cNvSpPr>
              <p:nvPr/>
            </p:nvSpPr>
            <p:spPr bwMode="auto">
              <a:xfrm>
                <a:off x="3249" y="1660"/>
                <a:ext cx="416" cy="488"/>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41" name="Line 21"/>
              <p:cNvSpPr>
                <a:spLocks noChangeShapeType="1"/>
              </p:cNvSpPr>
              <p:nvPr/>
            </p:nvSpPr>
            <p:spPr bwMode="auto">
              <a:xfrm>
                <a:off x="3665" y="1396"/>
                <a:ext cx="96" cy="720"/>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42" name="Line 22"/>
              <p:cNvSpPr>
                <a:spLocks noChangeShapeType="1"/>
              </p:cNvSpPr>
              <p:nvPr/>
            </p:nvSpPr>
            <p:spPr bwMode="auto">
              <a:xfrm flipH="1">
                <a:off x="4985" y="2716"/>
                <a:ext cx="64" cy="296"/>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43" name="Line 23"/>
              <p:cNvSpPr>
                <a:spLocks noChangeShapeType="1"/>
              </p:cNvSpPr>
              <p:nvPr/>
            </p:nvSpPr>
            <p:spPr bwMode="auto">
              <a:xfrm flipH="1">
                <a:off x="4985" y="2700"/>
                <a:ext cx="232" cy="320"/>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44" name="Line 24"/>
              <p:cNvSpPr>
                <a:spLocks noChangeShapeType="1"/>
              </p:cNvSpPr>
              <p:nvPr/>
            </p:nvSpPr>
            <p:spPr bwMode="auto">
              <a:xfrm>
                <a:off x="2041" y="2580"/>
                <a:ext cx="64" cy="280"/>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45" name="Line 25"/>
              <p:cNvSpPr>
                <a:spLocks noChangeShapeType="1"/>
              </p:cNvSpPr>
              <p:nvPr/>
            </p:nvSpPr>
            <p:spPr bwMode="auto">
              <a:xfrm flipH="1">
                <a:off x="2113" y="2484"/>
                <a:ext cx="80" cy="384"/>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46" name="Line 26"/>
              <p:cNvSpPr>
                <a:spLocks noChangeShapeType="1"/>
              </p:cNvSpPr>
              <p:nvPr/>
            </p:nvSpPr>
            <p:spPr bwMode="auto">
              <a:xfrm>
                <a:off x="4161" y="1276"/>
                <a:ext cx="168" cy="344"/>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47" name="Line 27"/>
              <p:cNvSpPr>
                <a:spLocks noChangeShapeType="1"/>
              </p:cNvSpPr>
              <p:nvPr/>
            </p:nvSpPr>
            <p:spPr bwMode="auto">
              <a:xfrm flipH="1">
                <a:off x="4913" y="2140"/>
                <a:ext cx="168" cy="144"/>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48" name="Line 28"/>
              <p:cNvSpPr>
                <a:spLocks noChangeShapeType="1"/>
              </p:cNvSpPr>
              <p:nvPr/>
            </p:nvSpPr>
            <p:spPr bwMode="auto">
              <a:xfrm>
                <a:off x="4329" y="2572"/>
                <a:ext cx="0" cy="672"/>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49" name="Line 29"/>
              <p:cNvSpPr>
                <a:spLocks noChangeShapeType="1"/>
              </p:cNvSpPr>
              <p:nvPr/>
            </p:nvSpPr>
            <p:spPr bwMode="auto">
              <a:xfrm rot="5400000" flipV="1">
                <a:off x="4597" y="2296"/>
                <a:ext cx="0" cy="536"/>
              </a:xfrm>
              <a:prstGeom prst="line">
                <a:avLst/>
              </a:prstGeom>
              <a:noFill/>
              <a:ln w="19050">
                <a:solidFill>
                  <a:srgbClr val="CC0000"/>
                </a:solidFill>
                <a:round/>
                <a:headEnd type="none" w="sm" len="sm"/>
                <a:tailEnd type="none" w="sm" len="sm"/>
              </a:ln>
              <a:effectLst/>
            </p:spPr>
            <p:txBody>
              <a:bodyPr wrap="none" anchor="ctr"/>
              <a:lstStyle/>
              <a:p>
                <a:endParaRPr lang="en-US"/>
              </a:p>
            </p:txBody>
          </p:sp>
          <p:sp>
            <p:nvSpPr>
              <p:cNvPr id="158758" name="Line 38"/>
              <p:cNvSpPr>
                <a:spLocks noChangeShapeType="1"/>
              </p:cNvSpPr>
              <p:nvPr/>
            </p:nvSpPr>
            <p:spPr bwMode="auto">
              <a:xfrm>
                <a:off x="5081" y="1636"/>
                <a:ext cx="0" cy="504"/>
              </a:xfrm>
              <a:prstGeom prst="line">
                <a:avLst/>
              </a:prstGeom>
              <a:noFill/>
              <a:ln w="19050">
                <a:solidFill>
                  <a:srgbClr val="CC0000"/>
                </a:solidFill>
                <a:round/>
                <a:headEnd type="none" w="sm" len="sm"/>
                <a:tailEnd type="none" w="sm" len="sm"/>
              </a:ln>
              <a:effectLst/>
            </p:spPr>
            <p:txBody>
              <a:bodyPr wrap="none" anchor="ctr"/>
              <a:lstStyle/>
              <a:p>
                <a:endParaRPr lang="en-US"/>
              </a:p>
            </p:txBody>
          </p:sp>
        </p:grpSp>
        <p:sp>
          <p:nvSpPr>
            <p:cNvPr id="158759" name="Text Box 39"/>
            <p:cNvSpPr txBox="1">
              <a:spLocks noChangeArrowheads="1"/>
            </p:cNvSpPr>
            <p:nvPr/>
          </p:nvSpPr>
          <p:spPr bwMode="auto">
            <a:xfrm>
              <a:off x="3448" y="1208"/>
              <a:ext cx="414" cy="212"/>
            </a:xfrm>
            <a:prstGeom prst="rect">
              <a:avLst/>
            </a:prstGeom>
            <a:noFill/>
            <a:ln w="12700">
              <a:noFill/>
              <a:miter lim="800000"/>
              <a:headEnd type="none" w="sm" len="sm"/>
              <a:tailEnd type="none" w="sm" len="sm"/>
            </a:ln>
            <a:effectLst/>
          </p:spPr>
          <p:txBody>
            <a:bodyPr wrap="none">
              <a:spAutoFit/>
            </a:bodyPr>
            <a:lstStyle/>
            <a:p>
              <a:r>
                <a:rPr lang="en-US" altLang="ko-KR" sz="1600" b="1">
                  <a:solidFill>
                    <a:srgbClr val="FFFFFF"/>
                  </a:solidFill>
                  <a:ea typeface="굴림" charset="-127"/>
                </a:rPr>
                <a:t>Lens</a:t>
              </a:r>
            </a:p>
          </p:txBody>
        </p:sp>
        <p:sp>
          <p:nvSpPr>
            <p:cNvPr id="158760" name="Text Box 40"/>
            <p:cNvSpPr txBox="1">
              <a:spLocks noChangeArrowheads="1"/>
            </p:cNvSpPr>
            <p:nvPr/>
          </p:nvSpPr>
          <p:spPr bwMode="auto">
            <a:xfrm>
              <a:off x="3065" y="1468"/>
              <a:ext cx="309" cy="212"/>
            </a:xfrm>
            <a:prstGeom prst="rect">
              <a:avLst/>
            </a:prstGeom>
            <a:noFill/>
            <a:ln w="12700">
              <a:noFill/>
              <a:miter lim="800000"/>
              <a:headEnd type="none" w="sm" len="sm"/>
              <a:tailEnd type="none" w="sm" len="sm"/>
            </a:ln>
            <a:effectLst/>
          </p:spPr>
          <p:txBody>
            <a:bodyPr wrap="none">
              <a:spAutoFit/>
            </a:bodyPr>
            <a:lstStyle/>
            <a:p>
              <a:r>
                <a:rPr lang="en-US" altLang="ko-KR" sz="1600" b="1">
                  <a:solidFill>
                    <a:srgbClr val="FFFFFF"/>
                  </a:solidFill>
                  <a:ea typeface="굴림" charset="-127"/>
                </a:rPr>
                <a:t>Iris</a:t>
              </a: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ltLang="en-US"/>
              <a:t>Organization of Retina</a:t>
            </a:r>
          </a:p>
        </p:txBody>
      </p:sp>
      <p:sp>
        <p:nvSpPr>
          <p:cNvPr id="160771" name="Rectangle 3"/>
          <p:cNvSpPr>
            <a:spLocks noGrp="1" noChangeArrowheads="1"/>
          </p:cNvSpPr>
          <p:nvPr>
            <p:ph type="body" idx="1"/>
          </p:nvPr>
        </p:nvSpPr>
        <p:spPr>
          <a:xfrm>
            <a:off x="1600200" y="1676400"/>
            <a:ext cx="5638800" cy="4171950"/>
          </a:xfrm>
        </p:spPr>
        <p:txBody>
          <a:bodyPr/>
          <a:lstStyle/>
          <a:p>
            <a:r>
              <a:rPr lang="en-US" altLang="en-US" sz="3600"/>
              <a:t>5 cell types</a:t>
            </a:r>
            <a:endParaRPr lang="en-US" altLang="en-US"/>
          </a:p>
          <a:p>
            <a:pPr lvl="1"/>
            <a:r>
              <a:rPr lang="en-US" altLang="en-US" sz="3200"/>
              <a:t>Photoreceptors</a:t>
            </a:r>
          </a:p>
          <a:p>
            <a:pPr lvl="2"/>
            <a:r>
              <a:rPr lang="en-US" altLang="en-US" sz="2800"/>
              <a:t>rods and cones</a:t>
            </a:r>
            <a:endParaRPr lang="en-US" altLang="en-US" sz="3200"/>
          </a:p>
          <a:p>
            <a:pPr lvl="1"/>
            <a:r>
              <a:rPr lang="en-US" altLang="en-US" sz="3200"/>
              <a:t>Horizontal Cell</a:t>
            </a:r>
          </a:p>
          <a:p>
            <a:pPr lvl="1"/>
            <a:r>
              <a:rPr lang="en-US" altLang="en-US" sz="3200"/>
              <a:t>Bipolar Cell</a:t>
            </a:r>
          </a:p>
          <a:p>
            <a:pPr lvl="1"/>
            <a:r>
              <a:rPr lang="en-US" altLang="en-US" sz="3200"/>
              <a:t>Amacrine Cell</a:t>
            </a:r>
          </a:p>
          <a:p>
            <a:pPr lvl="1"/>
            <a:r>
              <a:rPr lang="en-US" altLang="en-US" sz="3200"/>
              <a:t>Ganglion Cell</a:t>
            </a:r>
            <a:endParaRPr lang="en-US"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altLang="en-US"/>
              <a:t>Organization of Retina</a:t>
            </a:r>
          </a:p>
        </p:txBody>
      </p:sp>
      <p:grpSp>
        <p:nvGrpSpPr>
          <p:cNvPr id="186415" name="Group 47"/>
          <p:cNvGrpSpPr>
            <a:grpSpLocks/>
          </p:cNvGrpSpPr>
          <p:nvPr/>
        </p:nvGrpSpPr>
        <p:grpSpPr bwMode="auto">
          <a:xfrm>
            <a:off x="152400" y="1676400"/>
            <a:ext cx="8991600" cy="5181600"/>
            <a:chOff x="96" y="1056"/>
            <a:chExt cx="5664" cy="3264"/>
          </a:xfrm>
        </p:grpSpPr>
        <p:sp>
          <p:nvSpPr>
            <p:cNvPr id="186373" name="Text Box 5"/>
            <p:cNvSpPr txBox="1">
              <a:spLocks noChangeArrowheads="1"/>
            </p:cNvSpPr>
            <p:nvPr/>
          </p:nvSpPr>
          <p:spPr bwMode="auto">
            <a:xfrm>
              <a:off x="1584" y="3888"/>
              <a:ext cx="457" cy="427"/>
            </a:xfrm>
            <a:prstGeom prst="rect">
              <a:avLst/>
            </a:prstGeom>
            <a:noFill/>
            <a:ln w="12700">
              <a:noFill/>
              <a:miter lim="800000"/>
              <a:headEnd type="none" w="sm" len="sm"/>
              <a:tailEnd type="none" w="sm" len="sm"/>
            </a:ln>
            <a:effectLst/>
          </p:spPr>
          <p:txBody>
            <a:bodyPr wrap="none">
              <a:spAutoFit/>
            </a:bodyPr>
            <a:lstStyle/>
            <a:p>
              <a:pPr>
                <a:lnSpc>
                  <a:spcPct val="80000"/>
                </a:lnSpc>
              </a:pPr>
              <a:r>
                <a:rPr lang="en-US" altLang="en-US" sz="1600" b="1">
                  <a:solidFill>
                    <a:srgbClr val="FFFFFF"/>
                  </a:solidFill>
                </a:rPr>
                <a:t>To</a:t>
              </a:r>
            </a:p>
            <a:p>
              <a:pPr>
                <a:lnSpc>
                  <a:spcPct val="80000"/>
                </a:lnSpc>
              </a:pPr>
              <a:r>
                <a:rPr lang="en-US" altLang="en-US" sz="1600" b="1">
                  <a:solidFill>
                    <a:srgbClr val="FFFFFF"/>
                  </a:solidFill>
                </a:rPr>
                <a:t>optic</a:t>
              </a:r>
            </a:p>
            <a:p>
              <a:pPr>
                <a:lnSpc>
                  <a:spcPct val="80000"/>
                </a:lnSpc>
              </a:pPr>
              <a:r>
                <a:rPr lang="en-US" altLang="en-US" sz="1600" b="1">
                  <a:solidFill>
                    <a:srgbClr val="FFFFFF"/>
                  </a:solidFill>
                </a:rPr>
                <a:t>nerve</a:t>
              </a:r>
            </a:p>
          </p:txBody>
        </p:sp>
        <p:sp>
          <p:nvSpPr>
            <p:cNvPr id="186374" name="Text Box 6"/>
            <p:cNvSpPr txBox="1">
              <a:spLocks noChangeArrowheads="1"/>
            </p:cNvSpPr>
            <p:nvPr/>
          </p:nvSpPr>
          <p:spPr bwMode="auto">
            <a:xfrm>
              <a:off x="1968" y="4016"/>
              <a:ext cx="671" cy="304"/>
            </a:xfrm>
            <a:prstGeom prst="rect">
              <a:avLst/>
            </a:prstGeom>
            <a:noFill/>
            <a:ln w="12700">
              <a:noFill/>
              <a:miter lim="800000"/>
              <a:headEnd type="none" w="sm" len="sm"/>
              <a:tailEnd type="none" w="sm" len="sm"/>
            </a:ln>
            <a:effectLst/>
          </p:spPr>
          <p:txBody>
            <a:bodyPr wrap="none">
              <a:spAutoFit/>
            </a:bodyPr>
            <a:lstStyle/>
            <a:p>
              <a:pPr>
                <a:lnSpc>
                  <a:spcPct val="80000"/>
                </a:lnSpc>
              </a:pPr>
              <a:r>
                <a:rPr lang="en-US" altLang="en-US" sz="1600" b="1">
                  <a:solidFill>
                    <a:srgbClr val="FFFFFF"/>
                  </a:solidFill>
                </a:rPr>
                <a:t>Ganglion</a:t>
              </a:r>
            </a:p>
            <a:p>
              <a:pPr>
                <a:lnSpc>
                  <a:spcPct val="80000"/>
                </a:lnSpc>
              </a:pPr>
              <a:r>
                <a:rPr lang="en-US" altLang="en-US" sz="1600" b="1">
                  <a:solidFill>
                    <a:srgbClr val="FFFFFF"/>
                  </a:solidFill>
                </a:rPr>
                <a:t>cell</a:t>
              </a:r>
            </a:p>
          </p:txBody>
        </p:sp>
        <p:sp>
          <p:nvSpPr>
            <p:cNvPr id="186375" name="Text Box 7"/>
            <p:cNvSpPr txBox="1">
              <a:spLocks noChangeArrowheads="1"/>
            </p:cNvSpPr>
            <p:nvPr/>
          </p:nvSpPr>
          <p:spPr bwMode="auto">
            <a:xfrm>
              <a:off x="2592" y="4016"/>
              <a:ext cx="699" cy="304"/>
            </a:xfrm>
            <a:prstGeom prst="rect">
              <a:avLst/>
            </a:prstGeom>
            <a:noFill/>
            <a:ln w="12700">
              <a:noFill/>
              <a:miter lim="800000"/>
              <a:headEnd type="none" w="sm" len="sm"/>
              <a:tailEnd type="none" w="sm" len="sm"/>
            </a:ln>
            <a:effectLst/>
          </p:spPr>
          <p:txBody>
            <a:bodyPr wrap="none">
              <a:spAutoFit/>
            </a:bodyPr>
            <a:lstStyle/>
            <a:p>
              <a:pPr>
                <a:lnSpc>
                  <a:spcPct val="80000"/>
                </a:lnSpc>
              </a:pPr>
              <a:r>
                <a:rPr lang="en-US" altLang="en-US" sz="1600" b="1">
                  <a:solidFill>
                    <a:srgbClr val="FFFFFF"/>
                  </a:solidFill>
                </a:rPr>
                <a:t>Amacrine</a:t>
              </a:r>
            </a:p>
            <a:p>
              <a:pPr>
                <a:lnSpc>
                  <a:spcPct val="80000"/>
                </a:lnSpc>
              </a:pPr>
              <a:r>
                <a:rPr lang="en-US" altLang="en-US" sz="1600" b="1">
                  <a:solidFill>
                    <a:srgbClr val="FFFFFF"/>
                  </a:solidFill>
                </a:rPr>
                <a:t>cell</a:t>
              </a:r>
            </a:p>
          </p:txBody>
        </p:sp>
        <p:sp>
          <p:nvSpPr>
            <p:cNvPr id="186376" name="Text Box 8"/>
            <p:cNvSpPr txBox="1">
              <a:spLocks noChangeArrowheads="1"/>
            </p:cNvSpPr>
            <p:nvPr/>
          </p:nvSpPr>
          <p:spPr bwMode="auto">
            <a:xfrm>
              <a:off x="3264" y="4016"/>
              <a:ext cx="557" cy="304"/>
            </a:xfrm>
            <a:prstGeom prst="rect">
              <a:avLst/>
            </a:prstGeom>
            <a:noFill/>
            <a:ln w="12700">
              <a:noFill/>
              <a:miter lim="800000"/>
              <a:headEnd type="none" w="sm" len="sm"/>
              <a:tailEnd type="none" w="sm" len="sm"/>
            </a:ln>
            <a:effectLst/>
          </p:spPr>
          <p:txBody>
            <a:bodyPr wrap="none">
              <a:spAutoFit/>
            </a:bodyPr>
            <a:lstStyle/>
            <a:p>
              <a:pPr>
                <a:lnSpc>
                  <a:spcPct val="80000"/>
                </a:lnSpc>
              </a:pPr>
              <a:r>
                <a:rPr lang="en-US" altLang="en-US" sz="1600" b="1">
                  <a:solidFill>
                    <a:srgbClr val="FFFFFF"/>
                  </a:solidFill>
                </a:rPr>
                <a:t>Bipolar</a:t>
              </a:r>
            </a:p>
            <a:p>
              <a:pPr>
                <a:lnSpc>
                  <a:spcPct val="80000"/>
                </a:lnSpc>
              </a:pPr>
              <a:r>
                <a:rPr lang="en-US" altLang="en-US" sz="1600" b="1">
                  <a:solidFill>
                    <a:srgbClr val="FFFFFF"/>
                  </a:solidFill>
                </a:rPr>
                <a:t>cell</a:t>
              </a:r>
            </a:p>
          </p:txBody>
        </p:sp>
        <p:sp>
          <p:nvSpPr>
            <p:cNvPr id="186377" name="Text Box 9"/>
            <p:cNvSpPr txBox="1">
              <a:spLocks noChangeArrowheads="1"/>
            </p:cNvSpPr>
            <p:nvPr/>
          </p:nvSpPr>
          <p:spPr bwMode="auto">
            <a:xfrm>
              <a:off x="3792" y="4016"/>
              <a:ext cx="742" cy="304"/>
            </a:xfrm>
            <a:prstGeom prst="rect">
              <a:avLst/>
            </a:prstGeom>
            <a:noFill/>
            <a:ln w="12700">
              <a:noFill/>
              <a:miter lim="800000"/>
              <a:headEnd type="none" w="sm" len="sm"/>
              <a:tailEnd type="none" w="sm" len="sm"/>
            </a:ln>
            <a:effectLst/>
          </p:spPr>
          <p:txBody>
            <a:bodyPr wrap="none">
              <a:spAutoFit/>
            </a:bodyPr>
            <a:lstStyle/>
            <a:p>
              <a:pPr>
                <a:lnSpc>
                  <a:spcPct val="80000"/>
                </a:lnSpc>
              </a:pPr>
              <a:r>
                <a:rPr lang="en-US" altLang="en-US" sz="1600" b="1">
                  <a:solidFill>
                    <a:srgbClr val="FFFFFF"/>
                  </a:solidFill>
                </a:rPr>
                <a:t>Horizontal</a:t>
              </a:r>
            </a:p>
            <a:p>
              <a:pPr>
                <a:lnSpc>
                  <a:spcPct val="80000"/>
                </a:lnSpc>
              </a:pPr>
              <a:r>
                <a:rPr lang="en-US" altLang="en-US" sz="1600" b="1">
                  <a:solidFill>
                    <a:srgbClr val="FFFFFF"/>
                  </a:solidFill>
                </a:rPr>
                <a:t>cell</a:t>
              </a:r>
            </a:p>
          </p:txBody>
        </p:sp>
        <p:sp>
          <p:nvSpPr>
            <p:cNvPr id="186378" name="Text Box 10"/>
            <p:cNvSpPr txBox="1">
              <a:spLocks noChangeArrowheads="1"/>
            </p:cNvSpPr>
            <p:nvPr/>
          </p:nvSpPr>
          <p:spPr bwMode="auto">
            <a:xfrm>
              <a:off x="4512" y="4016"/>
              <a:ext cx="435" cy="181"/>
            </a:xfrm>
            <a:prstGeom prst="rect">
              <a:avLst/>
            </a:prstGeom>
            <a:noFill/>
            <a:ln w="12700">
              <a:noFill/>
              <a:miter lim="800000"/>
              <a:headEnd type="none" w="sm" len="sm"/>
              <a:tailEnd type="none" w="sm" len="sm"/>
            </a:ln>
            <a:effectLst/>
          </p:spPr>
          <p:txBody>
            <a:bodyPr wrap="none">
              <a:spAutoFit/>
            </a:bodyPr>
            <a:lstStyle/>
            <a:p>
              <a:pPr>
                <a:lnSpc>
                  <a:spcPct val="80000"/>
                </a:lnSpc>
              </a:pPr>
              <a:r>
                <a:rPr lang="en-US" altLang="en-US" sz="1600" b="1">
                  <a:solidFill>
                    <a:srgbClr val="FFFFFF"/>
                  </a:solidFill>
                </a:rPr>
                <a:t>Cone</a:t>
              </a:r>
            </a:p>
          </p:txBody>
        </p:sp>
        <p:sp>
          <p:nvSpPr>
            <p:cNvPr id="186379" name="Text Box 11"/>
            <p:cNvSpPr txBox="1">
              <a:spLocks noChangeArrowheads="1"/>
            </p:cNvSpPr>
            <p:nvPr/>
          </p:nvSpPr>
          <p:spPr bwMode="auto">
            <a:xfrm>
              <a:off x="5040" y="4032"/>
              <a:ext cx="364" cy="181"/>
            </a:xfrm>
            <a:prstGeom prst="rect">
              <a:avLst/>
            </a:prstGeom>
            <a:noFill/>
            <a:ln w="12700">
              <a:noFill/>
              <a:miter lim="800000"/>
              <a:headEnd type="none" w="sm" len="sm"/>
              <a:tailEnd type="none" w="sm" len="sm"/>
            </a:ln>
            <a:effectLst/>
          </p:spPr>
          <p:txBody>
            <a:bodyPr wrap="none">
              <a:spAutoFit/>
            </a:bodyPr>
            <a:lstStyle/>
            <a:p>
              <a:pPr>
                <a:lnSpc>
                  <a:spcPct val="80000"/>
                </a:lnSpc>
              </a:pPr>
              <a:r>
                <a:rPr lang="en-US" altLang="en-US" sz="1600" b="1">
                  <a:solidFill>
                    <a:srgbClr val="FFFFFF"/>
                  </a:solidFill>
                </a:rPr>
                <a:t>Rod</a:t>
              </a:r>
            </a:p>
          </p:txBody>
        </p:sp>
        <p:pic>
          <p:nvPicPr>
            <p:cNvPr id="186383" name="Picture 15" descr="&#10;eyethings.pct                                                  00006F14&#10;Love Child                     B3E4B0F3:"/>
            <p:cNvPicPr>
              <a:picLocks noChangeAspect="1" noChangeArrowheads="1"/>
            </p:cNvPicPr>
            <p:nvPr/>
          </p:nvPicPr>
          <p:blipFill>
            <a:blip r:embed="rId2" cstate="print"/>
            <a:srcRect/>
            <a:stretch>
              <a:fillRect/>
            </a:stretch>
          </p:blipFill>
          <p:spPr bwMode="auto">
            <a:xfrm>
              <a:off x="1632" y="1344"/>
              <a:ext cx="3984" cy="2544"/>
            </a:xfrm>
            <a:prstGeom prst="rect">
              <a:avLst/>
            </a:prstGeom>
            <a:noFill/>
          </p:spPr>
        </p:pic>
        <p:sp>
          <p:nvSpPr>
            <p:cNvPr id="186384" name="Line 16"/>
            <p:cNvSpPr>
              <a:spLocks noChangeShapeType="1"/>
            </p:cNvSpPr>
            <p:nvPr/>
          </p:nvSpPr>
          <p:spPr bwMode="auto">
            <a:xfrm>
              <a:off x="768" y="2518"/>
              <a:ext cx="816" cy="0"/>
            </a:xfrm>
            <a:prstGeom prst="line">
              <a:avLst/>
            </a:prstGeom>
            <a:noFill/>
            <a:ln w="28575">
              <a:solidFill>
                <a:schemeClr val="tx1"/>
              </a:solidFill>
              <a:round/>
              <a:headEnd type="none" w="sm" len="sm"/>
              <a:tailEnd type="triangle" w="sm" len="sm"/>
            </a:ln>
            <a:effectLst/>
          </p:spPr>
          <p:txBody>
            <a:bodyPr wrap="none" anchor="ctr"/>
            <a:lstStyle/>
            <a:p>
              <a:endParaRPr lang="en-US"/>
            </a:p>
          </p:txBody>
        </p:sp>
        <p:sp>
          <p:nvSpPr>
            <p:cNvPr id="186385" name="Line 17"/>
            <p:cNvSpPr>
              <a:spLocks noChangeShapeType="1"/>
            </p:cNvSpPr>
            <p:nvPr/>
          </p:nvSpPr>
          <p:spPr bwMode="auto">
            <a:xfrm>
              <a:off x="768" y="2662"/>
              <a:ext cx="816" cy="0"/>
            </a:xfrm>
            <a:prstGeom prst="line">
              <a:avLst/>
            </a:prstGeom>
            <a:noFill/>
            <a:ln w="28575">
              <a:solidFill>
                <a:schemeClr val="tx1"/>
              </a:solidFill>
              <a:round/>
              <a:headEnd type="none" w="sm" len="sm"/>
              <a:tailEnd type="triangle" w="sm" len="sm"/>
            </a:ln>
            <a:effectLst/>
          </p:spPr>
          <p:txBody>
            <a:bodyPr wrap="none" anchor="ctr"/>
            <a:lstStyle/>
            <a:p>
              <a:endParaRPr lang="en-US"/>
            </a:p>
          </p:txBody>
        </p:sp>
        <p:sp>
          <p:nvSpPr>
            <p:cNvPr id="186386" name="Line 18"/>
            <p:cNvSpPr>
              <a:spLocks noChangeShapeType="1"/>
            </p:cNvSpPr>
            <p:nvPr/>
          </p:nvSpPr>
          <p:spPr bwMode="auto">
            <a:xfrm>
              <a:off x="768" y="2806"/>
              <a:ext cx="816" cy="0"/>
            </a:xfrm>
            <a:prstGeom prst="line">
              <a:avLst/>
            </a:prstGeom>
            <a:noFill/>
            <a:ln w="28575">
              <a:solidFill>
                <a:schemeClr val="tx1"/>
              </a:solidFill>
              <a:round/>
              <a:headEnd type="none" w="sm" len="sm"/>
              <a:tailEnd type="triangle" w="sm" len="sm"/>
            </a:ln>
            <a:effectLst/>
          </p:spPr>
          <p:txBody>
            <a:bodyPr wrap="none" anchor="ctr"/>
            <a:lstStyle/>
            <a:p>
              <a:endParaRPr lang="en-US"/>
            </a:p>
          </p:txBody>
        </p:sp>
        <p:sp>
          <p:nvSpPr>
            <p:cNvPr id="186387" name="Text Box 19"/>
            <p:cNvSpPr txBox="1">
              <a:spLocks noChangeArrowheads="1"/>
            </p:cNvSpPr>
            <p:nvPr/>
          </p:nvSpPr>
          <p:spPr bwMode="auto">
            <a:xfrm>
              <a:off x="960" y="2891"/>
              <a:ext cx="429" cy="181"/>
            </a:xfrm>
            <a:prstGeom prst="rect">
              <a:avLst/>
            </a:prstGeom>
            <a:noFill/>
            <a:ln w="12700">
              <a:noFill/>
              <a:miter lim="800000"/>
              <a:headEnd type="none" w="sm" len="sm"/>
              <a:tailEnd type="none" w="sm" len="sm"/>
            </a:ln>
            <a:effectLst/>
          </p:spPr>
          <p:txBody>
            <a:bodyPr wrap="none">
              <a:spAutoFit/>
            </a:bodyPr>
            <a:lstStyle/>
            <a:p>
              <a:pPr>
                <a:lnSpc>
                  <a:spcPct val="80000"/>
                </a:lnSpc>
              </a:pPr>
              <a:r>
                <a:rPr lang="en-US" altLang="en-US" sz="1600" b="1">
                  <a:solidFill>
                    <a:srgbClr val="FFFFFF"/>
                  </a:solidFill>
                </a:rPr>
                <a:t>Light</a:t>
              </a:r>
            </a:p>
          </p:txBody>
        </p:sp>
        <p:pic>
          <p:nvPicPr>
            <p:cNvPr id="186382" name="Picture 14" descr="&#10;eyethings.pct                                                  00006F14&#10;Love Child                     B3E4B0F3:"/>
            <p:cNvPicPr>
              <a:picLocks noChangeAspect="1" noChangeArrowheads="1"/>
            </p:cNvPicPr>
            <p:nvPr/>
          </p:nvPicPr>
          <p:blipFill>
            <a:blip r:embed="rId3" cstate="print"/>
            <a:srcRect r="78578" b="76244"/>
            <a:stretch>
              <a:fillRect/>
            </a:stretch>
          </p:blipFill>
          <p:spPr bwMode="auto">
            <a:xfrm>
              <a:off x="528" y="1437"/>
              <a:ext cx="816" cy="675"/>
            </a:xfrm>
            <a:prstGeom prst="rect">
              <a:avLst/>
            </a:prstGeom>
            <a:noFill/>
          </p:spPr>
        </p:pic>
        <p:sp>
          <p:nvSpPr>
            <p:cNvPr id="186388" name="Line 20"/>
            <p:cNvSpPr>
              <a:spLocks noChangeShapeType="1"/>
            </p:cNvSpPr>
            <p:nvPr/>
          </p:nvSpPr>
          <p:spPr bwMode="auto">
            <a:xfrm>
              <a:off x="152" y="1800"/>
              <a:ext cx="976" cy="0"/>
            </a:xfrm>
            <a:prstGeom prst="line">
              <a:avLst/>
            </a:prstGeom>
            <a:noFill/>
            <a:ln w="28575">
              <a:solidFill>
                <a:schemeClr val="tx1"/>
              </a:solidFill>
              <a:round/>
              <a:headEnd type="none" w="sm" len="sm"/>
              <a:tailEnd type="triangle" w="sm" len="sm"/>
            </a:ln>
            <a:effectLst/>
          </p:spPr>
          <p:txBody>
            <a:bodyPr wrap="none" anchor="ctr"/>
            <a:lstStyle/>
            <a:p>
              <a:endParaRPr lang="en-US"/>
            </a:p>
          </p:txBody>
        </p:sp>
        <p:sp>
          <p:nvSpPr>
            <p:cNvPr id="186389" name="Text Box 21"/>
            <p:cNvSpPr txBox="1">
              <a:spLocks noChangeArrowheads="1"/>
            </p:cNvSpPr>
            <p:nvPr/>
          </p:nvSpPr>
          <p:spPr bwMode="auto">
            <a:xfrm>
              <a:off x="96" y="1592"/>
              <a:ext cx="429" cy="181"/>
            </a:xfrm>
            <a:prstGeom prst="rect">
              <a:avLst/>
            </a:prstGeom>
            <a:noFill/>
            <a:ln w="12700">
              <a:noFill/>
              <a:miter lim="800000"/>
              <a:headEnd type="none" w="sm" len="sm"/>
              <a:tailEnd type="none" w="sm" len="sm"/>
            </a:ln>
            <a:effectLst/>
          </p:spPr>
          <p:txBody>
            <a:bodyPr wrap="none">
              <a:spAutoFit/>
            </a:bodyPr>
            <a:lstStyle/>
            <a:p>
              <a:pPr>
                <a:lnSpc>
                  <a:spcPct val="80000"/>
                </a:lnSpc>
              </a:pPr>
              <a:r>
                <a:rPr lang="en-US" altLang="en-US" sz="1600" b="1">
                  <a:solidFill>
                    <a:srgbClr val="FFFFFF"/>
                  </a:solidFill>
                </a:rPr>
                <a:t>Light</a:t>
              </a:r>
            </a:p>
          </p:txBody>
        </p:sp>
        <p:sp>
          <p:nvSpPr>
            <p:cNvPr id="186390" name="Line 22"/>
            <p:cNvSpPr>
              <a:spLocks noChangeShapeType="1"/>
            </p:cNvSpPr>
            <p:nvPr/>
          </p:nvSpPr>
          <p:spPr bwMode="auto">
            <a:xfrm flipV="1">
              <a:off x="1144" y="1488"/>
              <a:ext cx="193" cy="333"/>
            </a:xfrm>
            <a:prstGeom prst="line">
              <a:avLst/>
            </a:prstGeom>
            <a:noFill/>
            <a:ln w="28575">
              <a:solidFill>
                <a:srgbClr val="CC0000"/>
              </a:solidFill>
              <a:round/>
              <a:headEnd type="none" w="sm" len="sm"/>
              <a:tailEnd type="none" w="sm" len="sm"/>
            </a:ln>
            <a:effectLst/>
          </p:spPr>
          <p:txBody>
            <a:bodyPr wrap="none" anchor="ctr"/>
            <a:lstStyle/>
            <a:p>
              <a:endParaRPr lang="en-US"/>
            </a:p>
          </p:txBody>
        </p:sp>
        <p:sp>
          <p:nvSpPr>
            <p:cNvPr id="186391" name="Text Box 23"/>
            <p:cNvSpPr txBox="1">
              <a:spLocks noChangeArrowheads="1"/>
            </p:cNvSpPr>
            <p:nvPr/>
          </p:nvSpPr>
          <p:spPr bwMode="auto">
            <a:xfrm>
              <a:off x="432" y="1061"/>
              <a:ext cx="1776" cy="427"/>
            </a:xfrm>
            <a:prstGeom prst="rect">
              <a:avLst/>
            </a:prstGeom>
            <a:noFill/>
            <a:ln w="12700">
              <a:noFill/>
              <a:miter lim="800000"/>
              <a:headEnd type="none" w="sm" len="sm"/>
              <a:tailEnd type="none" w="sm" len="sm"/>
            </a:ln>
            <a:effectLst/>
          </p:spPr>
          <p:txBody>
            <a:bodyPr>
              <a:spAutoFit/>
            </a:bodyPr>
            <a:lstStyle/>
            <a:p>
              <a:pPr algn="l">
                <a:lnSpc>
                  <a:spcPct val="80000"/>
                </a:lnSpc>
              </a:pPr>
              <a:r>
                <a:rPr lang="en-US" altLang="en-US" sz="1600" b="1">
                  <a:solidFill>
                    <a:srgbClr val="FFFFFF"/>
                  </a:solidFill>
                </a:rPr>
                <a:t>Cross section of retina shown vastly magnified</a:t>
              </a:r>
            </a:p>
            <a:p>
              <a:pPr algn="l">
                <a:lnSpc>
                  <a:spcPct val="80000"/>
                </a:lnSpc>
              </a:pPr>
              <a:r>
                <a:rPr lang="en-US" altLang="en-US" sz="1600" b="1">
                  <a:solidFill>
                    <a:srgbClr val="FFFFFF"/>
                  </a:solidFill>
                </a:rPr>
                <a:t>in the diagram to the right</a:t>
              </a:r>
            </a:p>
          </p:txBody>
        </p:sp>
        <p:sp>
          <p:nvSpPr>
            <p:cNvPr id="186392" name="Text Box 24"/>
            <p:cNvSpPr txBox="1">
              <a:spLocks noChangeArrowheads="1"/>
            </p:cNvSpPr>
            <p:nvPr/>
          </p:nvSpPr>
          <p:spPr bwMode="auto">
            <a:xfrm>
              <a:off x="2736" y="1152"/>
              <a:ext cx="2160" cy="181"/>
            </a:xfrm>
            <a:prstGeom prst="rect">
              <a:avLst/>
            </a:prstGeom>
            <a:noFill/>
            <a:ln w="12700">
              <a:noFill/>
              <a:miter lim="800000"/>
              <a:headEnd type="none" w="sm" len="sm"/>
              <a:tailEnd type="none" w="sm" len="sm"/>
            </a:ln>
            <a:effectLst/>
          </p:spPr>
          <p:txBody>
            <a:bodyPr>
              <a:spAutoFit/>
            </a:bodyPr>
            <a:lstStyle/>
            <a:p>
              <a:pPr>
                <a:lnSpc>
                  <a:spcPct val="80000"/>
                </a:lnSpc>
              </a:pPr>
              <a:r>
                <a:rPr lang="en-US" altLang="en-US" sz="1600" b="1">
                  <a:solidFill>
                    <a:srgbClr val="FFFFFF"/>
                  </a:solidFill>
                </a:rPr>
                <a:t>Photochemical is located here</a:t>
              </a:r>
            </a:p>
          </p:txBody>
        </p:sp>
        <p:sp>
          <p:nvSpPr>
            <p:cNvPr id="186393" name="Text Box 25"/>
            <p:cNvSpPr txBox="1">
              <a:spLocks noChangeArrowheads="1"/>
            </p:cNvSpPr>
            <p:nvPr/>
          </p:nvSpPr>
          <p:spPr bwMode="auto">
            <a:xfrm>
              <a:off x="5146" y="1056"/>
              <a:ext cx="614" cy="304"/>
            </a:xfrm>
            <a:prstGeom prst="rect">
              <a:avLst/>
            </a:prstGeom>
            <a:noFill/>
            <a:ln w="12700">
              <a:noFill/>
              <a:miter lim="800000"/>
              <a:headEnd type="none" w="sm" len="sm"/>
              <a:tailEnd type="none" w="sm" len="sm"/>
            </a:ln>
            <a:effectLst/>
          </p:spPr>
          <p:txBody>
            <a:bodyPr wrap="none">
              <a:spAutoFit/>
            </a:bodyPr>
            <a:lstStyle/>
            <a:p>
              <a:pPr algn="l">
                <a:lnSpc>
                  <a:spcPct val="80000"/>
                </a:lnSpc>
              </a:pPr>
              <a:r>
                <a:rPr lang="en-US" altLang="en-US" sz="1600" b="1">
                  <a:solidFill>
                    <a:srgbClr val="FFFFFF"/>
                  </a:solidFill>
                </a:rPr>
                <a:t>Back of </a:t>
              </a:r>
            </a:p>
            <a:p>
              <a:pPr algn="l">
                <a:lnSpc>
                  <a:spcPct val="80000"/>
                </a:lnSpc>
              </a:pPr>
              <a:r>
                <a:rPr lang="en-US" altLang="en-US" sz="1600" b="1">
                  <a:solidFill>
                    <a:srgbClr val="FFFFFF"/>
                  </a:solidFill>
                </a:rPr>
                <a:t>the eye</a:t>
              </a:r>
            </a:p>
          </p:txBody>
        </p:sp>
        <p:sp>
          <p:nvSpPr>
            <p:cNvPr id="186394" name="Line 26"/>
            <p:cNvSpPr>
              <a:spLocks noChangeShapeType="1"/>
            </p:cNvSpPr>
            <p:nvPr/>
          </p:nvSpPr>
          <p:spPr bwMode="auto">
            <a:xfrm flipV="1">
              <a:off x="4753" y="3496"/>
              <a:ext cx="231" cy="520"/>
            </a:xfrm>
            <a:prstGeom prst="line">
              <a:avLst/>
            </a:prstGeom>
            <a:noFill/>
            <a:ln w="28575">
              <a:solidFill>
                <a:srgbClr val="CC0000"/>
              </a:solidFill>
              <a:round/>
              <a:headEnd type="none" w="sm" len="sm"/>
              <a:tailEnd type="none" w="sm" len="sm"/>
            </a:ln>
            <a:effectLst/>
          </p:spPr>
          <p:txBody>
            <a:bodyPr wrap="none" anchor="ctr"/>
            <a:lstStyle/>
            <a:p>
              <a:endParaRPr lang="en-US"/>
            </a:p>
          </p:txBody>
        </p:sp>
        <p:sp>
          <p:nvSpPr>
            <p:cNvPr id="186395" name="Line 27"/>
            <p:cNvSpPr>
              <a:spLocks noChangeShapeType="1"/>
            </p:cNvSpPr>
            <p:nvPr/>
          </p:nvSpPr>
          <p:spPr bwMode="auto">
            <a:xfrm flipH="1" flipV="1">
              <a:off x="5136" y="3816"/>
              <a:ext cx="72" cy="216"/>
            </a:xfrm>
            <a:prstGeom prst="line">
              <a:avLst/>
            </a:prstGeom>
            <a:noFill/>
            <a:ln w="28575">
              <a:solidFill>
                <a:srgbClr val="CC0000"/>
              </a:solidFill>
              <a:round/>
              <a:headEnd type="none" w="sm" len="sm"/>
              <a:tailEnd type="none" w="sm" len="sm"/>
            </a:ln>
            <a:effectLst/>
          </p:spPr>
          <p:txBody>
            <a:bodyPr wrap="none" anchor="ctr"/>
            <a:lstStyle/>
            <a:p>
              <a:endParaRPr lang="en-US"/>
            </a:p>
          </p:txBody>
        </p:sp>
        <p:sp>
          <p:nvSpPr>
            <p:cNvPr id="186397" name="Line 29"/>
            <p:cNvSpPr>
              <a:spLocks noChangeShapeType="1"/>
            </p:cNvSpPr>
            <p:nvPr/>
          </p:nvSpPr>
          <p:spPr bwMode="auto">
            <a:xfrm flipH="1" flipV="1">
              <a:off x="3800" y="3240"/>
              <a:ext cx="136" cy="768"/>
            </a:xfrm>
            <a:prstGeom prst="line">
              <a:avLst/>
            </a:prstGeom>
            <a:noFill/>
            <a:ln w="28575">
              <a:solidFill>
                <a:srgbClr val="CC0000"/>
              </a:solidFill>
              <a:round/>
              <a:headEnd type="none" w="sm" len="sm"/>
              <a:tailEnd type="none" w="sm" len="sm"/>
            </a:ln>
            <a:effectLst/>
          </p:spPr>
          <p:txBody>
            <a:bodyPr wrap="none" anchor="ctr"/>
            <a:lstStyle/>
            <a:p>
              <a:endParaRPr lang="en-US"/>
            </a:p>
          </p:txBody>
        </p:sp>
        <p:sp>
          <p:nvSpPr>
            <p:cNvPr id="186398" name="Line 30"/>
            <p:cNvSpPr>
              <a:spLocks noChangeShapeType="1"/>
            </p:cNvSpPr>
            <p:nvPr/>
          </p:nvSpPr>
          <p:spPr bwMode="auto">
            <a:xfrm flipH="1" flipV="1">
              <a:off x="3480" y="3712"/>
              <a:ext cx="72" cy="296"/>
            </a:xfrm>
            <a:prstGeom prst="line">
              <a:avLst/>
            </a:prstGeom>
            <a:noFill/>
            <a:ln w="28575">
              <a:solidFill>
                <a:srgbClr val="CC0000"/>
              </a:solidFill>
              <a:round/>
              <a:headEnd type="none" w="sm" len="sm"/>
              <a:tailEnd type="none" w="sm" len="sm"/>
            </a:ln>
            <a:effectLst/>
          </p:spPr>
          <p:txBody>
            <a:bodyPr wrap="none" anchor="ctr"/>
            <a:lstStyle/>
            <a:p>
              <a:endParaRPr lang="en-US"/>
            </a:p>
          </p:txBody>
        </p:sp>
        <p:sp>
          <p:nvSpPr>
            <p:cNvPr id="186399" name="Line 31"/>
            <p:cNvSpPr>
              <a:spLocks noChangeShapeType="1"/>
            </p:cNvSpPr>
            <p:nvPr/>
          </p:nvSpPr>
          <p:spPr bwMode="auto">
            <a:xfrm flipV="1">
              <a:off x="3000" y="3184"/>
              <a:ext cx="280" cy="832"/>
            </a:xfrm>
            <a:prstGeom prst="line">
              <a:avLst/>
            </a:prstGeom>
            <a:noFill/>
            <a:ln w="28575">
              <a:solidFill>
                <a:srgbClr val="CC0000"/>
              </a:solidFill>
              <a:round/>
              <a:headEnd type="none" w="sm" len="sm"/>
              <a:tailEnd type="none" w="sm" len="sm"/>
            </a:ln>
            <a:effectLst/>
          </p:spPr>
          <p:txBody>
            <a:bodyPr wrap="none" anchor="ctr"/>
            <a:lstStyle/>
            <a:p>
              <a:endParaRPr lang="en-US"/>
            </a:p>
          </p:txBody>
        </p:sp>
        <p:sp>
          <p:nvSpPr>
            <p:cNvPr id="186400" name="Line 32"/>
            <p:cNvSpPr>
              <a:spLocks noChangeShapeType="1"/>
            </p:cNvSpPr>
            <p:nvPr/>
          </p:nvSpPr>
          <p:spPr bwMode="auto">
            <a:xfrm flipH="1" flipV="1">
              <a:off x="2272" y="3672"/>
              <a:ext cx="0" cy="320"/>
            </a:xfrm>
            <a:prstGeom prst="line">
              <a:avLst/>
            </a:prstGeom>
            <a:noFill/>
            <a:ln w="28575">
              <a:solidFill>
                <a:srgbClr val="CC0000"/>
              </a:solidFill>
              <a:round/>
              <a:headEnd type="none" w="sm" len="sm"/>
              <a:tailEnd type="none" w="sm" len="sm"/>
            </a:ln>
            <a:effectLst/>
          </p:spPr>
          <p:txBody>
            <a:bodyPr wrap="none" anchor="ctr"/>
            <a:lstStyle/>
            <a:p>
              <a:endParaRPr lang="en-US"/>
            </a:p>
          </p:txBody>
        </p:sp>
        <p:sp>
          <p:nvSpPr>
            <p:cNvPr id="186401" name="Line 33"/>
            <p:cNvSpPr>
              <a:spLocks noChangeShapeType="1"/>
            </p:cNvSpPr>
            <p:nvPr/>
          </p:nvSpPr>
          <p:spPr bwMode="auto">
            <a:xfrm>
              <a:off x="4800" y="1248"/>
              <a:ext cx="424" cy="576"/>
            </a:xfrm>
            <a:prstGeom prst="line">
              <a:avLst/>
            </a:prstGeom>
            <a:noFill/>
            <a:ln w="28575">
              <a:solidFill>
                <a:srgbClr val="CC0000"/>
              </a:solidFill>
              <a:round/>
              <a:headEnd type="none" w="sm" len="sm"/>
              <a:tailEnd type="none" w="sm" len="sm"/>
            </a:ln>
            <a:effectLst/>
          </p:spPr>
          <p:txBody>
            <a:bodyPr wrap="none" anchor="ctr"/>
            <a:lstStyle/>
            <a:p>
              <a:endParaRPr lang="en-US"/>
            </a:p>
          </p:txBody>
        </p:sp>
        <p:sp>
          <p:nvSpPr>
            <p:cNvPr id="186402" name="Line 34"/>
            <p:cNvSpPr>
              <a:spLocks noChangeShapeType="1"/>
            </p:cNvSpPr>
            <p:nvPr/>
          </p:nvSpPr>
          <p:spPr bwMode="auto">
            <a:xfrm>
              <a:off x="4800" y="1240"/>
              <a:ext cx="464" cy="312"/>
            </a:xfrm>
            <a:prstGeom prst="line">
              <a:avLst/>
            </a:prstGeom>
            <a:noFill/>
            <a:ln w="28575">
              <a:solidFill>
                <a:srgbClr val="CC0000"/>
              </a:solidFill>
              <a:round/>
              <a:headEnd type="none" w="sm" len="sm"/>
              <a:tailEnd type="none" w="sm" len="sm"/>
            </a:ln>
            <a:effectLst/>
          </p:spPr>
          <p:txBody>
            <a:bodyPr wrap="none" anchor="ctr"/>
            <a:lstStyle/>
            <a:p>
              <a:endParaRPr lang="en-US"/>
            </a:p>
          </p:txBody>
        </p:sp>
        <p:sp>
          <p:nvSpPr>
            <p:cNvPr id="186413" name="AutoShape 45"/>
            <p:cNvSpPr>
              <a:spLocks noChangeArrowheads="1"/>
            </p:cNvSpPr>
            <p:nvPr/>
          </p:nvSpPr>
          <p:spPr bwMode="auto">
            <a:xfrm>
              <a:off x="1248" y="1680"/>
              <a:ext cx="336" cy="24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hlink"/>
            </a:solidFill>
            <a:ln w="12700">
              <a:solidFill>
                <a:schemeClr val="tx1"/>
              </a:solidFill>
              <a:miter lim="800000"/>
              <a:headEnd type="none" w="sm" len="sm"/>
              <a:tailEnd type="none" w="sm" len="sm"/>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050"/>
          <p:cNvSpPr>
            <a:spLocks noGrp="1" noChangeArrowheads="1"/>
          </p:cNvSpPr>
          <p:nvPr>
            <p:ph type="title"/>
          </p:nvPr>
        </p:nvSpPr>
        <p:spPr/>
        <p:txBody>
          <a:bodyPr/>
          <a:lstStyle/>
          <a:p>
            <a:r>
              <a:rPr lang="en-US" altLang="en-US"/>
              <a:t>Function of Photoreceptors</a:t>
            </a:r>
          </a:p>
        </p:txBody>
      </p:sp>
      <p:sp>
        <p:nvSpPr>
          <p:cNvPr id="176131" name="Rectangle 2051"/>
          <p:cNvSpPr>
            <a:spLocks noGrp="1" noChangeArrowheads="1"/>
          </p:cNvSpPr>
          <p:nvPr>
            <p:ph type="body" idx="1"/>
          </p:nvPr>
        </p:nvSpPr>
        <p:spPr>
          <a:xfrm>
            <a:off x="584200" y="1752600"/>
            <a:ext cx="8178800" cy="4171950"/>
          </a:xfrm>
        </p:spPr>
        <p:txBody>
          <a:bodyPr/>
          <a:lstStyle/>
          <a:p>
            <a:r>
              <a:rPr lang="en-US" altLang="en-US" sz="2800"/>
              <a:t>The photoreceptors transduce the energy in light into a neural response</a:t>
            </a:r>
          </a:p>
          <a:p>
            <a:r>
              <a:rPr lang="en-US" altLang="en-US" sz="2800"/>
              <a:t>This occurs when light entering the eye is absorbed by photopigment molecules inside the photoreceptors</a:t>
            </a:r>
          </a:p>
          <a:p>
            <a:r>
              <a:rPr lang="en-US" altLang="en-US" sz="2800"/>
              <a:t>When light interacts with the photopigment, it results in the photoreceptor becoming more negatively charged (hyperpolarization)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406400" y="381000"/>
            <a:ext cx="8128000" cy="1143000"/>
          </a:xfrm>
        </p:spPr>
        <p:txBody>
          <a:bodyPr/>
          <a:lstStyle/>
          <a:p>
            <a:r>
              <a:rPr lang="en-US" altLang="en-US"/>
              <a:t>Distribution of </a:t>
            </a:r>
            <a:br>
              <a:rPr lang="en-US" altLang="en-US"/>
            </a:br>
            <a:r>
              <a:rPr lang="en-US" altLang="en-US"/>
              <a:t>Rods and Cones</a:t>
            </a:r>
          </a:p>
        </p:txBody>
      </p:sp>
      <p:sp>
        <p:nvSpPr>
          <p:cNvPr id="159747" name="Rectangle 3"/>
          <p:cNvSpPr>
            <a:spLocks noGrp="1" noChangeArrowheads="1"/>
          </p:cNvSpPr>
          <p:nvPr>
            <p:ph type="body" sz="half" idx="1"/>
          </p:nvPr>
        </p:nvSpPr>
        <p:spPr>
          <a:xfrm>
            <a:off x="533400" y="1600200"/>
            <a:ext cx="8077200" cy="4667250"/>
          </a:xfrm>
        </p:spPr>
        <p:txBody>
          <a:bodyPr/>
          <a:lstStyle/>
          <a:p>
            <a:r>
              <a:rPr lang="en-US" altLang="en-US" sz="3200" b="1"/>
              <a:t>Cones -</a:t>
            </a:r>
            <a:r>
              <a:rPr lang="en-US" altLang="en-US" sz="3200"/>
              <a:t> concentrated in center of eye (fovea)</a:t>
            </a:r>
          </a:p>
          <a:p>
            <a:pPr lvl="1"/>
            <a:r>
              <a:rPr lang="en-US" altLang="en-US" sz="2800"/>
              <a:t>approx. 6 million</a:t>
            </a:r>
            <a:endParaRPr lang="en-US" altLang="en-US" sz="3200"/>
          </a:p>
          <a:p>
            <a:r>
              <a:rPr lang="en-US" altLang="en-US" sz="3200" b="1"/>
              <a:t>Rods -</a:t>
            </a:r>
            <a:r>
              <a:rPr lang="en-US" altLang="en-US" sz="3200"/>
              <a:t> concentrated in periphery </a:t>
            </a:r>
          </a:p>
          <a:p>
            <a:pPr lvl="1"/>
            <a:r>
              <a:rPr lang="en-US" altLang="en-US" sz="2800"/>
              <a:t>approx. 120 million</a:t>
            </a:r>
            <a:endParaRPr lang="en-US" altLang="en-US" sz="3200"/>
          </a:p>
          <a:p>
            <a:r>
              <a:rPr lang="en-US" altLang="en-US" sz="3200"/>
              <a:t>Blind spot - region with no rods or cones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pot">
  <a:themeElements>
    <a:clrScheme name="Blank Presentation.pot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fontScheme name="Blank Presentation.pot">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lank Presentation.pot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Blank Presentation.po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Blank Presentation.po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pot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Blank Presentation.pot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Blank Presentation.pot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Blank Presentation.pot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Blank Presentation.pot 8">
        <a:dk1>
          <a:srgbClr val="000000"/>
        </a:dk1>
        <a:lt1>
          <a:srgbClr val="FFFFFF"/>
        </a:lt1>
        <a:dk2>
          <a:srgbClr val="000000"/>
        </a:dk2>
        <a:lt2>
          <a:srgbClr val="969696"/>
        </a:lt2>
        <a:accent1>
          <a:srgbClr val="00CCFF"/>
        </a:accent1>
        <a:accent2>
          <a:srgbClr val="33CCCC"/>
        </a:accent2>
        <a:accent3>
          <a:srgbClr val="FFFFFF"/>
        </a:accent3>
        <a:accent4>
          <a:srgbClr val="000000"/>
        </a:accent4>
        <a:accent5>
          <a:srgbClr val="AAE2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D:\Office97\Templates\Blank Presentation.pot</Template>
  <TotalTime>1171</TotalTime>
  <Words>1231</Words>
  <Application>Microsoft Office PowerPoint</Application>
  <PresentationFormat>On-screen Show (4:3)</PresentationFormat>
  <Paragraphs>256</Paragraphs>
  <Slides>25</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1" baseType="lpstr">
      <vt:lpstr>Times New Roman</vt:lpstr>
      <vt:lpstr>Arial Black</vt:lpstr>
      <vt:lpstr>Monotype Sorts</vt:lpstr>
      <vt:lpstr>Arial</vt:lpstr>
      <vt:lpstr>Blank Presentation.pot</vt:lpstr>
      <vt:lpstr>Microsoft Graph 98 Chart</vt:lpstr>
      <vt:lpstr>The Major Senses</vt:lpstr>
      <vt:lpstr>Vision</vt:lpstr>
      <vt:lpstr>Light - The Visual Stimulus</vt:lpstr>
      <vt:lpstr>Light - The Visual Stimulus</vt:lpstr>
      <vt:lpstr>Structure of the Eye</vt:lpstr>
      <vt:lpstr>Organization of Retina</vt:lpstr>
      <vt:lpstr>Organization of Retina</vt:lpstr>
      <vt:lpstr>Function of Photoreceptors</vt:lpstr>
      <vt:lpstr>Distribution of  Rods and Cones</vt:lpstr>
      <vt:lpstr>Distribution of  Rods and Cones</vt:lpstr>
      <vt:lpstr>Differences Between  Rods and Cones</vt:lpstr>
      <vt:lpstr>Receptive Fields and Rod vs. Cone Visual Acuity</vt:lpstr>
      <vt:lpstr>Receptive Fields and Rod vs. Cone Visual Acuity</vt:lpstr>
      <vt:lpstr>Color Vision</vt:lpstr>
      <vt:lpstr>Color Mixing</vt:lpstr>
      <vt:lpstr>Additive Color Mixture</vt:lpstr>
      <vt:lpstr>Trichromatic Theroy  of Color Vision</vt:lpstr>
      <vt:lpstr>Sensitivity Curves for the Three Types of Cones</vt:lpstr>
      <vt:lpstr>Trichromacy and TV</vt:lpstr>
      <vt:lpstr>Opponent Process Theory of Color Vision</vt:lpstr>
      <vt:lpstr>Complementary Afterimages</vt:lpstr>
      <vt:lpstr>Opponent-Process Theory</vt:lpstr>
      <vt:lpstr>Visual Pathway</vt:lpstr>
      <vt:lpstr>Visual Pathway</vt:lpstr>
      <vt:lpstr>Overview of Visual System</vt:lpstr>
    </vt:vector>
  </TitlesOfParts>
  <Company>Ohio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Ethical Issues in Psychological Research</dc:title>
  <dc:creator>James S. Tittle</dc:creator>
  <cp:lastModifiedBy> </cp:lastModifiedBy>
  <cp:revision>99</cp:revision>
  <cp:lastPrinted>1998-10-05T16:43:22Z</cp:lastPrinted>
  <dcterms:created xsi:type="dcterms:W3CDTF">1998-12-16T16:13:31Z</dcterms:created>
  <dcterms:modified xsi:type="dcterms:W3CDTF">2009-11-02T17:22:27Z</dcterms:modified>
</cp:coreProperties>
</file>